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8" r:id="rId2"/>
    <p:sldId id="262" r:id="rId3"/>
    <p:sldId id="267" r:id="rId4"/>
    <p:sldId id="270" r:id="rId5"/>
    <p:sldId id="271" r:id="rId6"/>
    <p:sldId id="272" r:id="rId7"/>
    <p:sldId id="273" r:id="rId8"/>
    <p:sldId id="263" r:id="rId9"/>
    <p:sldId id="277" r:id="rId10"/>
    <p:sldId id="276" r:id="rId11"/>
    <p:sldId id="278" r:id="rId12"/>
    <p:sldId id="279" r:id="rId13"/>
    <p:sldId id="264" r:id="rId14"/>
    <p:sldId id="280" r:id="rId15"/>
    <p:sldId id="265" r:id="rId16"/>
    <p:sldId id="281" r:id="rId17"/>
    <p:sldId id="282" r:id="rId18"/>
    <p:sldId id="285" r:id="rId19"/>
    <p:sldId id="286" r:id="rId20"/>
    <p:sldId id="287" r:id="rId21"/>
    <p:sldId id="288" r:id="rId22"/>
    <p:sldId id="283" r:id="rId23"/>
    <p:sldId id="284" r:id="rId24"/>
    <p:sldId id="26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인건" initials="황" lastIdx="1" clrIdx="0">
    <p:extLst>
      <p:ext uri="{19B8F6BF-5375-455C-9EA6-DF929625EA0E}">
        <p15:presenceInfo xmlns:p15="http://schemas.microsoft.com/office/powerpoint/2012/main" userId="S::20142473@soongsil.ac.kr::b441e737-d90e-4a6f-9586-551604b5bc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8FAF9"/>
    <a:srgbClr val="9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9320" autoAdjust="0"/>
  </p:normalViewPr>
  <p:slideViewPr>
    <p:cSldViewPr snapToGrid="0">
      <p:cViewPr varScale="1">
        <p:scale>
          <a:sx n="48" d="100"/>
          <a:sy n="48" d="100"/>
        </p:scale>
        <p:origin x="67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30D46-C64E-4D25-B4EC-F71FEAAC3549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F6780-E6B6-4897-A480-5926CE6E4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2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안녕하세요</a:t>
            </a:r>
            <a:endParaRPr lang="en-US" altLang="ko-KR" sz="1000" dirty="0"/>
          </a:p>
          <a:p>
            <a:r>
              <a:rPr lang="ko-KR" altLang="en-US" sz="1000" dirty="0"/>
              <a:t>전공종합설계</a:t>
            </a:r>
            <a:r>
              <a:rPr lang="en-US" altLang="ko-KR" sz="1000" dirty="0"/>
              <a:t>1</a:t>
            </a:r>
          </a:p>
          <a:p>
            <a:r>
              <a:rPr lang="en-US" altLang="ko-KR" sz="1000" dirty="0"/>
              <a:t>2</a:t>
            </a:r>
            <a:r>
              <a:rPr lang="ko-KR" altLang="en-US" sz="1000" dirty="0"/>
              <a:t>조 개가천선</a:t>
            </a:r>
            <a:endParaRPr lang="en-US" altLang="ko-KR" sz="1000" dirty="0"/>
          </a:p>
          <a:p>
            <a:r>
              <a:rPr lang="ko-KR" altLang="en-US" sz="1000" dirty="0"/>
              <a:t>최종발표를 시작하겠습니다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86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둘째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영상처리 기반 무인 </a:t>
            </a:r>
            <a:r>
              <a:rPr lang="ko-KR" altLang="en-US" dirty="0" err="1"/>
              <a:t>반려견</a:t>
            </a:r>
            <a:r>
              <a:rPr lang="ko-KR" altLang="en-US" dirty="0"/>
              <a:t> 배변 훈련 기능</a:t>
            </a:r>
            <a:endParaRPr lang="en-US" altLang="ko-KR" dirty="0"/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5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셋째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라즈베리파이와</a:t>
            </a:r>
            <a:r>
              <a:rPr lang="ko-KR" altLang="en-US" dirty="0"/>
              <a:t> 센서들을 이용한</a:t>
            </a:r>
            <a:endParaRPr lang="en-US" altLang="ko-KR" dirty="0"/>
          </a:p>
          <a:p>
            <a:r>
              <a:rPr lang="ko-KR" altLang="en-US" dirty="0"/>
              <a:t>무인</a:t>
            </a:r>
            <a:endParaRPr lang="en-US" altLang="ko-KR" dirty="0"/>
          </a:p>
          <a:p>
            <a:r>
              <a:rPr lang="ko-KR" altLang="en-US" dirty="0" err="1"/>
              <a:t>반려견</a:t>
            </a:r>
            <a:r>
              <a:rPr lang="ko-KR" altLang="en-US" dirty="0"/>
              <a:t> 지능발달</a:t>
            </a:r>
            <a:endParaRPr lang="en-US" altLang="ko-KR" dirty="0"/>
          </a:p>
          <a:p>
            <a:r>
              <a:rPr lang="ko-KR" altLang="en-US" dirty="0"/>
              <a:t>버튼 놀이 기능</a:t>
            </a:r>
            <a:endParaRPr lang="en-US" altLang="ko-KR" dirty="0"/>
          </a:p>
          <a:p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15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마지막은</a:t>
            </a:r>
            <a:endParaRPr lang="en-US" altLang="ko-KR" dirty="0"/>
          </a:p>
          <a:p>
            <a:r>
              <a:rPr lang="ko-KR" altLang="en-US" dirty="0"/>
              <a:t>디바이스 및 앱을 이용한 </a:t>
            </a:r>
            <a:r>
              <a:rPr lang="ko-KR" altLang="en-US" dirty="0" err="1"/>
              <a:t>반려견</a:t>
            </a:r>
            <a:r>
              <a:rPr lang="ko-KR" altLang="en-US" dirty="0"/>
              <a:t> 관리 기능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2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설계에 대한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저희가 예상하는 프로젝트의 최종 결과물은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시스템에는</a:t>
            </a:r>
            <a:endParaRPr lang="en-US" altLang="ko-KR" dirty="0"/>
          </a:p>
          <a:p>
            <a:r>
              <a:rPr lang="ko-KR" altLang="en-US" dirty="0"/>
              <a:t>반려견의 모니터링</a:t>
            </a:r>
            <a:r>
              <a:rPr lang="en-US" altLang="ko-KR" dirty="0"/>
              <a:t>, </a:t>
            </a:r>
            <a:r>
              <a:rPr lang="ko-KR" altLang="en-US" dirty="0"/>
              <a:t>영상통화</a:t>
            </a:r>
            <a:r>
              <a:rPr lang="en-US" altLang="ko-KR" dirty="0"/>
              <a:t>, </a:t>
            </a:r>
            <a:r>
              <a:rPr lang="ko-KR" altLang="en-US" dirty="0"/>
              <a:t>명령어 훈련을 담당하는 메인 디바이스와</a:t>
            </a:r>
            <a:endParaRPr lang="en-US" altLang="ko-KR" dirty="0"/>
          </a:p>
          <a:p>
            <a:r>
              <a:rPr lang="ko-KR" altLang="en-US" dirty="0"/>
              <a:t>배변 훈련을 담당하는 서브 디바이스가 있으며</a:t>
            </a:r>
            <a:endParaRPr lang="en-US" altLang="ko-KR" dirty="0"/>
          </a:p>
          <a:p>
            <a:r>
              <a:rPr lang="ko-KR" altLang="en-US" dirty="0"/>
              <a:t>반려견의 보호자가 사용할 안드로이드 앱과</a:t>
            </a:r>
            <a:endParaRPr lang="en-US" altLang="ko-KR" dirty="0"/>
          </a:p>
          <a:p>
            <a:r>
              <a:rPr lang="ko-KR" altLang="en-US" dirty="0"/>
              <a:t>이들을 연결해주고 여러 로직들을 처리할 서버가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예상하는 프로젝트 최종 결과물 이외에도</a:t>
            </a:r>
            <a:endParaRPr lang="en-US" altLang="ko-KR" dirty="0"/>
          </a:p>
          <a:p>
            <a:r>
              <a:rPr lang="ko-KR" altLang="en-US" dirty="0"/>
              <a:t>산출물로서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메인 디바이스 모듈 구성도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객체 인식 및 추적 모듈 흐름도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이미지 학습 모듈 흐름도</a:t>
            </a:r>
            <a:endParaRPr lang="en-US" altLang="ko-KR" dirty="0"/>
          </a:p>
          <a:p>
            <a:r>
              <a:rPr lang="ko-KR" altLang="en-US" dirty="0"/>
              <a:t>등등 많은 구성도</a:t>
            </a:r>
            <a:r>
              <a:rPr lang="en-US" altLang="ko-KR" dirty="0"/>
              <a:t>, </a:t>
            </a:r>
            <a:r>
              <a:rPr lang="ko-KR" altLang="en-US" dirty="0"/>
              <a:t>흐름도 들을 작성했지만</a:t>
            </a:r>
            <a:endParaRPr lang="en-US" altLang="ko-KR" dirty="0"/>
          </a:p>
          <a:p>
            <a:r>
              <a:rPr lang="ko-KR" altLang="en-US" dirty="0"/>
              <a:t>이들에 대한 설명은 시간관계상 생략하도록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42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현재까지의 프로젝트 수행 결과에 대해 소개해드리도록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반려견의 배변 인식 부분에 대해서 데모영상을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(demo </a:t>
            </a:r>
            <a:r>
              <a:rPr lang="ko-KR" altLang="en-US" dirty="0"/>
              <a:t>영상 </a:t>
            </a:r>
            <a:r>
              <a:rPr lang="en-US" altLang="ko-KR" dirty="0"/>
              <a:t>2</a:t>
            </a:r>
            <a:r>
              <a:rPr lang="ko-KR" altLang="en-US" dirty="0"/>
              <a:t>개 상영 및 설명 후</a:t>
            </a:r>
            <a:r>
              <a:rPr lang="en-US" altLang="ko-KR" dirty="0"/>
              <a:t> 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5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뿐만 아니라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범위 처리를 통해</a:t>
            </a:r>
            <a:endParaRPr lang="en-US" altLang="ko-KR" dirty="0"/>
          </a:p>
          <a:p>
            <a:r>
              <a:rPr lang="ko-KR" altLang="en-US" dirty="0"/>
              <a:t>배변과 비슷한 색을 띄는 </a:t>
            </a:r>
            <a:r>
              <a:rPr lang="ko-KR" altLang="en-US" dirty="0" err="1"/>
              <a:t>견종인</a:t>
            </a:r>
            <a:r>
              <a:rPr lang="ko-KR" altLang="en-US" dirty="0"/>
              <a:t> 푸들에 대해서도</a:t>
            </a:r>
            <a:endParaRPr lang="en-US" altLang="ko-KR" dirty="0"/>
          </a:p>
          <a:p>
            <a:r>
              <a:rPr lang="ko-KR" altLang="en-US" dirty="0"/>
              <a:t>배변으로 인식하지 않도록 설정해 두었습니다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33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반려견의 자세 인식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저희의 목표치인 </a:t>
            </a:r>
            <a:r>
              <a:rPr lang="en-US" altLang="ko-KR" dirty="0"/>
              <a:t>'</a:t>
            </a:r>
            <a:r>
              <a:rPr lang="ko-KR" altLang="en-US" dirty="0"/>
              <a:t>이리와</a:t>
            </a:r>
            <a:r>
              <a:rPr lang="en-US" altLang="ko-KR" dirty="0"/>
              <a:t>’, '</a:t>
            </a:r>
            <a:r>
              <a:rPr lang="ko-KR" altLang="en-US" dirty="0"/>
              <a:t>기다려</a:t>
            </a:r>
            <a:r>
              <a:rPr lang="en-US" altLang="ko-KR" dirty="0"/>
              <a:t>’, '</a:t>
            </a:r>
            <a:r>
              <a:rPr lang="ko-KR" altLang="en-US" dirty="0"/>
              <a:t>엎드려</a:t>
            </a:r>
            <a:r>
              <a:rPr lang="en-US" altLang="ko-KR" dirty="0"/>
              <a:t>’ </a:t>
            </a:r>
            <a:r>
              <a:rPr lang="ko-KR" altLang="en-US" dirty="0"/>
              <a:t>중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‘</a:t>
            </a:r>
            <a:r>
              <a:rPr lang="ko-KR" altLang="en-US" dirty="0"/>
              <a:t>엎드려</a:t>
            </a:r>
            <a:r>
              <a:rPr lang="en-US" altLang="ko-KR" dirty="0"/>
              <a:t>’ </a:t>
            </a:r>
            <a:r>
              <a:rPr lang="ko-KR" altLang="en-US" dirty="0"/>
              <a:t>자세에 대해 방향을 잡고 있는 과정인데 </a:t>
            </a:r>
            <a:endParaRPr lang="en-US" altLang="ko-KR" dirty="0"/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871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데이터의 러닝으로 얻어낸 가중치들을 통해</a:t>
            </a:r>
            <a:endParaRPr lang="en-US" altLang="ko-KR" dirty="0"/>
          </a:p>
          <a:p>
            <a:r>
              <a:rPr lang="ko-KR" altLang="en-US" dirty="0"/>
              <a:t>화면의 사진과 같이</a:t>
            </a:r>
            <a:endParaRPr lang="en-US" altLang="ko-KR" dirty="0"/>
          </a:p>
          <a:p>
            <a:r>
              <a:rPr lang="ko-KR" altLang="en-US" dirty="0"/>
              <a:t>누워있는 사진과 서있는 사진을 구분해냈습니다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08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사진들은</a:t>
            </a:r>
            <a:endParaRPr lang="en-US" altLang="ko-KR" dirty="0"/>
          </a:p>
          <a:p>
            <a:r>
              <a:rPr lang="ko-KR" altLang="en-US" dirty="0"/>
              <a:t>저희가 학습의 </a:t>
            </a:r>
            <a:r>
              <a:rPr lang="en-US" altLang="ko-KR" dirty="0"/>
              <a:t>epoch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반복횟수를 </a:t>
            </a:r>
            <a:r>
              <a:rPr lang="en-US" altLang="ko-KR" dirty="0"/>
              <a:t>100</a:t>
            </a:r>
            <a:r>
              <a:rPr lang="ko-KR" altLang="en-US" dirty="0"/>
              <a:t>번에서 </a:t>
            </a:r>
            <a:r>
              <a:rPr lang="en-US" altLang="ko-KR" dirty="0"/>
              <a:t>200</a:t>
            </a:r>
            <a:r>
              <a:rPr lang="ko-KR" altLang="en-US" dirty="0"/>
              <a:t>번</a:t>
            </a:r>
            <a:r>
              <a:rPr lang="en-US" altLang="ko-KR" dirty="0"/>
              <a:t>, 300</a:t>
            </a:r>
            <a:r>
              <a:rPr lang="ko-KR" altLang="en-US" dirty="0"/>
              <a:t>번으로 늘려가며</a:t>
            </a:r>
            <a:endParaRPr lang="en-US" altLang="ko-KR" dirty="0"/>
          </a:p>
          <a:p>
            <a:r>
              <a:rPr lang="ko-KR" altLang="en-US" dirty="0"/>
              <a:t>오류</a:t>
            </a:r>
            <a:r>
              <a:rPr lang="en-US" altLang="ko-KR" dirty="0"/>
              <a:t>, Loss</a:t>
            </a:r>
            <a:r>
              <a:rPr lang="ko-KR" altLang="en-US" dirty="0"/>
              <a:t>가 감소하는 부분들을 확인한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후 </a:t>
            </a:r>
            <a:r>
              <a:rPr lang="en-US" altLang="ko-KR" dirty="0"/>
              <a:t>400, 500</a:t>
            </a:r>
            <a:r>
              <a:rPr lang="ko-KR" altLang="en-US" dirty="0"/>
              <a:t>번의 반복을 통해서도</a:t>
            </a:r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가 </a:t>
            </a:r>
            <a:r>
              <a:rPr lang="ko-KR" altLang="en-US" dirty="0" err="1"/>
              <a:t>의미있게</a:t>
            </a:r>
            <a:r>
              <a:rPr lang="ko-KR" altLang="en-US" dirty="0"/>
              <a:t> 감소함을 확인하였습니다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4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프로젝트의</a:t>
            </a:r>
            <a:endParaRPr lang="en-US" altLang="ko-KR" dirty="0"/>
          </a:p>
          <a:p>
            <a:r>
              <a:rPr lang="ko-KR" altLang="en-US" dirty="0"/>
              <a:t>개요</a:t>
            </a:r>
            <a:r>
              <a:rPr lang="en-US" altLang="ko-KR" dirty="0"/>
              <a:t>, </a:t>
            </a:r>
            <a:r>
              <a:rPr lang="ko-KR" altLang="en-US" dirty="0"/>
              <a:t>최종 목표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수행 결과</a:t>
            </a:r>
            <a:endParaRPr lang="en-US" altLang="ko-KR" dirty="0"/>
          </a:p>
          <a:p>
            <a:r>
              <a:rPr lang="ko-KR" altLang="en-US" dirty="0"/>
              <a:t>순으로 진행하지만</a:t>
            </a:r>
            <a:endParaRPr lang="en-US" altLang="ko-KR" dirty="0"/>
          </a:p>
          <a:p>
            <a:r>
              <a:rPr lang="ko-KR" altLang="en-US" dirty="0"/>
              <a:t>중간발표때 이미 소개해드린 개요나 목표는 간단히 하고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/>
              <a:t>프로젝트 수행 결과에 조금 더 초점을 맞추어 발표를 진행하도록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81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표는 학습의 반복 수에 따른 </a:t>
            </a:r>
            <a:r>
              <a:rPr lang="en-US" altLang="ko-KR" dirty="0"/>
              <a:t>Loss </a:t>
            </a:r>
            <a:r>
              <a:rPr lang="ko-KR" altLang="en-US" dirty="0"/>
              <a:t>변화율을 나타낸 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주황색 선은 </a:t>
            </a:r>
            <a:r>
              <a:rPr lang="en-US" altLang="ko-KR" dirty="0"/>
              <a:t>100</a:t>
            </a:r>
            <a:r>
              <a:rPr lang="ko-KR" altLang="en-US" dirty="0"/>
              <a:t>개의 학습데이터를 이용하여 학습을 반복한 결과이고</a:t>
            </a:r>
            <a:endParaRPr lang="en-US" altLang="ko-KR" dirty="0"/>
          </a:p>
          <a:p>
            <a:r>
              <a:rPr lang="ko-KR" altLang="en-US" dirty="0"/>
              <a:t>파란색 선은 </a:t>
            </a:r>
            <a:r>
              <a:rPr lang="en-US" altLang="ko-KR" dirty="0"/>
              <a:t>500</a:t>
            </a:r>
            <a:r>
              <a:rPr lang="ko-KR" altLang="en-US" dirty="0"/>
              <a:t>개의 학습데이터를 이용하여 학습을 반복한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표의 결과를 통해 학습데이터가 충분할수록 </a:t>
            </a:r>
            <a:r>
              <a:rPr lang="en-US" altLang="ko-KR" dirty="0"/>
              <a:t>Loss</a:t>
            </a:r>
            <a:r>
              <a:rPr lang="ko-KR" altLang="en-US" dirty="0"/>
              <a:t>가 감소함을 확인할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3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사진과 같이 애매한 사진들에 대해서도</a:t>
            </a:r>
            <a:endParaRPr lang="en-US" altLang="ko-KR" dirty="0"/>
          </a:p>
          <a:p>
            <a:r>
              <a:rPr lang="ko-KR" altLang="en-US" dirty="0"/>
              <a:t>초기에는 왼쪽과 같이 서있다고 판별을 했지만</a:t>
            </a:r>
            <a:endParaRPr lang="en-US" altLang="ko-KR" dirty="0"/>
          </a:p>
          <a:p>
            <a:r>
              <a:rPr lang="ko-KR" altLang="en-US" dirty="0"/>
              <a:t>학습데이터를 </a:t>
            </a:r>
            <a:r>
              <a:rPr lang="en-US" altLang="ko-KR" dirty="0"/>
              <a:t>100</a:t>
            </a:r>
            <a:r>
              <a:rPr lang="ko-KR" altLang="en-US" dirty="0"/>
              <a:t>개에서 </a:t>
            </a:r>
            <a:r>
              <a:rPr lang="en-US" altLang="ko-KR" dirty="0"/>
              <a:t>500</a:t>
            </a:r>
            <a:r>
              <a:rPr lang="ko-KR" altLang="en-US" dirty="0"/>
              <a:t>개로 늘린 이후엔</a:t>
            </a:r>
            <a:endParaRPr lang="en-US" altLang="ko-KR" dirty="0"/>
          </a:p>
          <a:p>
            <a:r>
              <a:rPr lang="ko-KR" altLang="en-US" dirty="0"/>
              <a:t>오른쪽과 같이 누워있다고 올바르게 판별해냈습니다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현재는 </a:t>
            </a:r>
            <a:r>
              <a:rPr lang="en-US" altLang="ko-KR" dirty="0"/>
              <a:t>70%</a:t>
            </a:r>
            <a:r>
              <a:rPr lang="ko-KR" altLang="en-US" dirty="0"/>
              <a:t>정도의 자세 인식률을 보였지만</a:t>
            </a:r>
            <a:endParaRPr lang="en-US" altLang="ko-KR" dirty="0"/>
          </a:p>
          <a:p>
            <a:r>
              <a:rPr lang="ko-KR" altLang="en-US" dirty="0"/>
              <a:t>학습이 올바른 방향으로 </a:t>
            </a:r>
            <a:r>
              <a:rPr lang="ko-KR" altLang="en-US" dirty="0" err="1"/>
              <a:t>나아감을</a:t>
            </a:r>
            <a:r>
              <a:rPr lang="ko-KR" altLang="en-US" dirty="0"/>
              <a:t> 확인했기 때문에</a:t>
            </a:r>
            <a:endParaRPr lang="en-US" altLang="ko-KR" dirty="0"/>
          </a:p>
          <a:p>
            <a:r>
              <a:rPr lang="ko-KR" altLang="en-US" dirty="0"/>
              <a:t>추후 충분한 시간을 통해 학습 데이터를 더 확보하여</a:t>
            </a:r>
            <a:endParaRPr lang="en-US" altLang="ko-KR" dirty="0"/>
          </a:p>
          <a:p>
            <a:r>
              <a:rPr lang="ko-KR" altLang="en-US" dirty="0"/>
              <a:t>인식률을 높여갈 예정입니다</a:t>
            </a:r>
            <a:endParaRPr lang="en-US" altLang="ko-KR" dirty="0"/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0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세번째는 메인 디바이스의 외형 프로토타입 제작 및</a:t>
            </a:r>
            <a:endParaRPr lang="en-US" altLang="ko-KR" dirty="0"/>
          </a:p>
          <a:p>
            <a:r>
              <a:rPr lang="ko-KR" altLang="en-US" dirty="0"/>
              <a:t>객체 인식</a:t>
            </a:r>
            <a:r>
              <a:rPr lang="en-US" altLang="ko-KR" dirty="0"/>
              <a:t>, </a:t>
            </a:r>
            <a:r>
              <a:rPr lang="ko-KR" altLang="en-US" dirty="0"/>
              <a:t>추적 모듈 구현에 대한 데모를 시청하도록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(demo</a:t>
            </a:r>
            <a:r>
              <a:rPr lang="ko-KR" altLang="en-US" dirty="0"/>
              <a:t>영상 시청 후 </a:t>
            </a:r>
            <a:r>
              <a:rPr lang="en-US" altLang="ko-KR" dirty="0"/>
              <a:t>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37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안드로이드 앱에서의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통한 모니터링 부분에 대한 데모 영상을 보여드리겠습니다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(demo</a:t>
            </a:r>
            <a:r>
              <a:rPr lang="ko-KR" altLang="en-US" dirty="0"/>
              <a:t>영상 시청 후 </a:t>
            </a:r>
            <a:r>
              <a:rPr lang="en-US" altLang="ko-KR" dirty="0"/>
              <a:t>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657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발표에 대한 질문을 받도록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ko-KR" altLang="en-US" dirty="0"/>
              <a:t>네 이상 </a:t>
            </a:r>
            <a:r>
              <a:rPr lang="en-US" altLang="ko-KR" dirty="0"/>
              <a:t>2</a:t>
            </a:r>
            <a:r>
              <a:rPr lang="ko-KR" altLang="en-US" dirty="0"/>
              <a:t>조 개가천선의 최종발표를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076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개요부터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저희의 프로젝트는</a:t>
            </a:r>
            <a:endParaRPr lang="en-US" altLang="ko-KR" dirty="0"/>
          </a:p>
          <a:p>
            <a:r>
              <a:rPr lang="ko-KR" altLang="en-US" dirty="0"/>
              <a:t>영상처리 기반 무인 </a:t>
            </a:r>
            <a:r>
              <a:rPr lang="ko-KR" altLang="en-US" dirty="0" err="1"/>
              <a:t>반려견</a:t>
            </a:r>
            <a:r>
              <a:rPr lang="ko-KR" altLang="en-US" dirty="0"/>
              <a:t> 훈련 시스템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훈련 시스템의 이름이자</a:t>
            </a:r>
            <a:r>
              <a:rPr lang="en-US" altLang="ko-KR" dirty="0"/>
              <a:t> </a:t>
            </a:r>
            <a:r>
              <a:rPr lang="ko-KR" altLang="en-US" dirty="0"/>
              <a:t>저희의 </a:t>
            </a:r>
            <a:r>
              <a:rPr lang="ko-KR" altLang="en-US" dirty="0" err="1"/>
              <a:t>팀명인</a:t>
            </a:r>
            <a:r>
              <a:rPr lang="ko-KR" altLang="en-US" dirty="0"/>
              <a:t> 개가천선은</a:t>
            </a:r>
            <a:endParaRPr lang="en-US" altLang="ko-KR" dirty="0"/>
          </a:p>
          <a:p>
            <a:r>
              <a:rPr lang="ko-KR" altLang="en-US" dirty="0"/>
              <a:t>사자성어 개과천선을 조금 바꾸어</a:t>
            </a:r>
            <a:endParaRPr lang="en-US" altLang="ko-KR" dirty="0"/>
          </a:p>
          <a:p>
            <a:r>
              <a:rPr lang="ko-KR" altLang="en-US" dirty="0"/>
              <a:t>개가 천선한다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개가 올바르게 바뀐다 라는 의미가 </a:t>
            </a:r>
            <a:r>
              <a:rPr lang="ko-KR" altLang="en-US" dirty="0" err="1"/>
              <a:t>담겨져있습니다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이러한 시스템을 프로젝트 주제로 선정하게 된 이유는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3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첫번째는 </a:t>
            </a:r>
            <a:r>
              <a:rPr lang="ko-KR" altLang="en-US" dirty="0" err="1"/>
              <a:t>펫코노미</a:t>
            </a:r>
            <a:r>
              <a:rPr lang="ko-KR" altLang="en-US" dirty="0"/>
              <a:t> 시장의 폭발적 성장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57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펫 케어</a:t>
            </a:r>
            <a:r>
              <a:rPr lang="en-US" altLang="ko-KR" dirty="0"/>
              <a:t>, </a:t>
            </a:r>
            <a:r>
              <a:rPr lang="ko-KR" altLang="en-US" dirty="0"/>
              <a:t>펫 </a:t>
            </a:r>
            <a:r>
              <a:rPr lang="en-US" altLang="ko-KR" dirty="0"/>
              <a:t>IOT </a:t>
            </a:r>
            <a:r>
              <a:rPr lang="ko-KR" altLang="en-US" dirty="0"/>
              <a:t>제품들에 대한 관심 및 소비 증가</a:t>
            </a:r>
            <a:endParaRPr lang="en-US" altLang="ko-KR" dirty="0"/>
          </a:p>
          <a:p>
            <a:r>
              <a:rPr lang="en-US" altLang="ko-KR" dirty="0"/>
              <a:t>(next)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반려견을 기르는데 있어 훈련은 필수적인 항목</a:t>
            </a:r>
            <a:endParaRPr lang="en-US" altLang="ko-KR" dirty="0"/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8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endParaRPr lang="en-US" altLang="ko-KR" dirty="0"/>
          </a:p>
          <a:p>
            <a:r>
              <a:rPr lang="ko-KR" altLang="en-US" dirty="0" err="1"/>
              <a:t>반려견</a:t>
            </a:r>
            <a:r>
              <a:rPr lang="ko-KR" altLang="en-US" dirty="0"/>
              <a:t> 관리에 대한 무인화 추구</a:t>
            </a:r>
            <a:endParaRPr lang="en-US" altLang="ko-KR" dirty="0"/>
          </a:p>
          <a:p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이유들로 저희는</a:t>
            </a:r>
            <a:endParaRPr lang="en-US" altLang="ko-KR" dirty="0"/>
          </a:p>
          <a:p>
            <a:r>
              <a:rPr lang="ko-KR" altLang="en-US" dirty="0"/>
              <a:t>영상처리 기반 무인 </a:t>
            </a:r>
            <a:r>
              <a:rPr lang="ko-KR" altLang="en-US" dirty="0" err="1"/>
              <a:t>반려견</a:t>
            </a:r>
            <a:r>
              <a:rPr lang="ko-KR" altLang="en-US" dirty="0"/>
              <a:t> 훈련 시스템</a:t>
            </a:r>
            <a:endParaRPr lang="en-US" altLang="ko-KR" dirty="0"/>
          </a:p>
          <a:p>
            <a:r>
              <a:rPr lang="ko-KR" altLang="en-US" dirty="0"/>
              <a:t>이란 주제를 선정하였습니다</a:t>
            </a:r>
            <a:endParaRPr lang="en-US" altLang="ko-KR" dirty="0"/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09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본 프로젝트</a:t>
            </a:r>
            <a:r>
              <a:rPr lang="en-US" altLang="ko-KR" dirty="0"/>
              <a:t>, </a:t>
            </a:r>
            <a:r>
              <a:rPr lang="ko-KR" altLang="en-US" dirty="0"/>
              <a:t>개가천선의 최종 목표는</a:t>
            </a:r>
            <a:endParaRPr lang="en-US" altLang="ko-KR" dirty="0"/>
          </a:p>
          <a:p>
            <a:r>
              <a:rPr lang="ko-KR" altLang="en-US" dirty="0"/>
              <a:t>주제 그대로</a:t>
            </a:r>
            <a:r>
              <a:rPr lang="en-US" altLang="ko-KR" dirty="0"/>
              <a:t> </a:t>
            </a:r>
            <a:r>
              <a:rPr lang="ko-KR" altLang="en-US" dirty="0"/>
              <a:t>반려견들을</a:t>
            </a:r>
            <a:endParaRPr lang="en-US" altLang="ko-KR" dirty="0"/>
          </a:p>
          <a:p>
            <a:r>
              <a:rPr lang="ko-KR" altLang="en-US" dirty="0"/>
              <a:t>무인으로 훈련시키고</a:t>
            </a:r>
            <a:endParaRPr lang="en-US" altLang="ko-KR" dirty="0"/>
          </a:p>
          <a:p>
            <a:r>
              <a:rPr lang="ko-KR" altLang="en-US" dirty="0"/>
              <a:t>관리할 수 있는 시스템을 만드는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 프로젝트가 제공하는 세부 기능들은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7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첫째</a:t>
            </a:r>
            <a:endParaRPr lang="en-US" altLang="ko-KR" dirty="0"/>
          </a:p>
          <a:p>
            <a:r>
              <a:rPr lang="ko-KR" altLang="en-US" dirty="0"/>
              <a:t>영상처리 기반 무인 </a:t>
            </a:r>
            <a:r>
              <a:rPr lang="ko-KR" altLang="en-US" dirty="0" err="1"/>
              <a:t>반려견</a:t>
            </a:r>
            <a:r>
              <a:rPr lang="ko-KR" altLang="en-US" dirty="0"/>
              <a:t> 명령어 훈련 기능</a:t>
            </a:r>
            <a:endParaRPr lang="en-US" altLang="ko-KR" dirty="0"/>
          </a:p>
          <a:p>
            <a:r>
              <a:rPr lang="ko-KR" altLang="en-US" dirty="0"/>
              <a:t>이 기능에는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이리와‘</a:t>
            </a:r>
            <a:r>
              <a:rPr lang="en-US" altLang="ko-KR" dirty="0"/>
              <a:t>, ‘</a:t>
            </a:r>
            <a:r>
              <a:rPr lang="ko-KR" altLang="en-US" dirty="0"/>
              <a:t>기다려</a:t>
            </a:r>
            <a:r>
              <a:rPr lang="en-US" altLang="ko-KR" dirty="0"/>
              <a:t>, ‘</a:t>
            </a:r>
            <a:r>
              <a:rPr lang="ko-KR" altLang="en-US" dirty="0"/>
              <a:t>엎드려</a:t>
            </a:r>
            <a:r>
              <a:rPr lang="en-US" altLang="ko-KR" dirty="0"/>
              <a:t>‘ </a:t>
            </a:r>
            <a:r>
              <a:rPr lang="ko-KR" altLang="en-US" dirty="0"/>
              <a:t>등의</a:t>
            </a:r>
            <a:endParaRPr lang="en-US" altLang="ko-KR" dirty="0"/>
          </a:p>
          <a:p>
            <a:r>
              <a:rPr lang="ko-KR" altLang="en-US" dirty="0"/>
              <a:t>기본적인 명령어 학습이 포함되어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(next)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6780-E6B6-4897-A480-5926CE6E48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0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35B-AF72-49ED-92B0-DDCD8B9974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23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6C9F-8878-4645-9490-38E840A33E3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4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5C40-B3AD-47B2-AB35-201E4E95CD4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C673-B9C4-49C3-BAE1-FE7929DBEE3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9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BBE1-CD2E-4EDC-9F96-C8D0738ACEB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6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EB62-A18D-4E9D-B9F3-A811FD0169B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7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9B00-ECD7-4CC1-B14F-E290E694680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4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DD7C-AE41-4FC3-B056-B7FB82A2CC3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2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31C5-BA2D-4173-8280-3445341C3DA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78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68B0A-9D43-4DC9-9D91-F14C78751B0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94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49A03-6340-4F43-8E13-8BBD0C499D8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6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108A4-D8D4-47D2-9376-073A15AFFA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.png"/><Relationship Id="rId4" Type="http://schemas.openxmlformats.org/officeDocument/2006/relationships/hyperlink" Target="https://www.remix3d.com/details/G009SVN06HH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15258" y="5272706"/>
            <a:ext cx="35317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황인건 현재일 천성호 </a:t>
            </a:r>
            <a:r>
              <a:rPr lang="ko-KR" altLang="en-US" sz="20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윤성필</a:t>
            </a:r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2019. 06. 17</a:t>
            </a:r>
            <a:endParaRPr lang="ko-KR" altLang="en-US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AC147F-CB0D-4654-923D-773D2E0EE1C0}"/>
              </a:ext>
            </a:extLst>
          </p:cNvPr>
          <p:cNvSpPr txBox="1"/>
          <p:nvPr/>
        </p:nvSpPr>
        <p:spPr>
          <a:xfrm>
            <a:off x="121201" y="130632"/>
            <a:ext cx="4915700" cy="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2019-1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전공종합설계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- 2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개가천선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모델 4" descr="Beagle">
                <a:extLst>
                  <a:ext uri="{FF2B5EF4-FFF2-40B4-BE49-F238E27FC236}">
                    <a16:creationId xmlns:a16="http://schemas.microsoft.com/office/drawing/2014/main" id="{2A2E7497-73DE-4372-A1DC-33379A6174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4653681"/>
                  </p:ext>
                </p:extLst>
              </p:nvPr>
            </p:nvGraphicFramePr>
            <p:xfrm>
              <a:off x="4607098" y="2560321"/>
              <a:ext cx="2692023" cy="25778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92023" cy="2577873"/>
                    </a:xfrm>
                    <a:prstGeom prst="rect">
                      <a:avLst/>
                    </a:prstGeom>
                  </am3d:spPr>
                  <am3d:camera>
                    <am3d:pos x="0" y="0" z="631923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44601" d="1000000"/>
                    <am3d:preTrans dx="2910307" dy="-13852496" dz="-1456342"/>
                    <am3d:scale>
                      <am3d:sx n="1000000" d="1000000"/>
                      <am3d:sy n="1000000" d="1000000"/>
                      <am3d:sz n="1000000" d="1000000"/>
                    </am3d:scale>
                    <am3d:rot ax="1645980" ay="2973240" az="1293294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947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모델 4" descr="Beagle">
                <a:extLst>
                  <a:ext uri="{FF2B5EF4-FFF2-40B4-BE49-F238E27FC236}">
                    <a16:creationId xmlns:a16="http://schemas.microsoft.com/office/drawing/2014/main" id="{2A2E7497-73DE-4372-A1DC-33379A6174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7098" y="2560321"/>
                <a:ext cx="2692023" cy="257787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48FDD0-D6D5-465D-83E8-AE8B1A75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15CBF-5891-41B3-BCC7-E6556F7D7D99}"/>
              </a:ext>
            </a:extLst>
          </p:cNvPr>
          <p:cNvSpPr txBox="1"/>
          <p:nvPr/>
        </p:nvSpPr>
        <p:spPr>
          <a:xfrm>
            <a:off x="3988" y="918141"/>
            <a:ext cx="1218801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48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4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훈련 시스템</a:t>
            </a:r>
            <a:endParaRPr lang="en-US" altLang="ko-KR" sz="48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6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최종발표</a:t>
            </a:r>
          </a:p>
        </p:txBody>
      </p:sp>
    </p:spTree>
    <p:extLst>
      <p:ext uri="{BB962C8B-B14F-4D97-AF65-F5344CB8AC3E}">
        <p14:creationId xmlns:p14="http://schemas.microsoft.com/office/powerpoint/2010/main" val="113043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C04B3B-3A8B-4CFC-B658-CF9E983DD9A7}"/>
              </a:ext>
            </a:extLst>
          </p:cNvPr>
          <p:cNvGrpSpPr/>
          <p:nvPr/>
        </p:nvGrpSpPr>
        <p:grpSpPr>
          <a:xfrm>
            <a:off x="2635539" y="444157"/>
            <a:ext cx="2196000" cy="262043"/>
            <a:chOff x="8177948" y="5123577"/>
            <a:chExt cx="1466592" cy="262043"/>
          </a:xfrm>
        </p:grpSpPr>
        <p:sp>
          <p:nvSpPr>
            <p:cNvPr id="43" name="모서리가 둥근 직사각형 30">
              <a:extLst>
                <a:ext uri="{FF2B5EF4-FFF2-40B4-BE49-F238E27FC236}">
                  <a16:creationId xmlns:a16="http://schemas.microsoft.com/office/drawing/2014/main" id="{88B2C609-5E4A-4BDA-867A-27D90F09513F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최종 목표</a:t>
              </a:r>
            </a:p>
          </p:txBody>
        </p:sp>
        <p:sp>
          <p:nvSpPr>
            <p:cNvPr id="44" name="모서리가 둥근 직사각형 31">
              <a:extLst>
                <a:ext uri="{FF2B5EF4-FFF2-40B4-BE49-F238E27FC236}">
                  <a16:creationId xmlns:a16="http://schemas.microsoft.com/office/drawing/2014/main" id="{780100E8-4A4E-4C7B-A7E1-F844FFB3104C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2BD126-7321-4990-9CCD-8C6229C9B78F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목표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194DF0-9525-460A-8CA9-AA5A77936D5E}"/>
              </a:ext>
            </a:extLst>
          </p:cNvPr>
          <p:cNvSpPr txBox="1"/>
          <p:nvPr/>
        </p:nvSpPr>
        <p:spPr>
          <a:xfrm>
            <a:off x="1014249" y="1683954"/>
            <a:ext cx="975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반려견들을 무인으로 훈련시키고 관리할 수 있는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37161-1FBB-466B-A223-0CC8E81B6E52}"/>
              </a:ext>
            </a:extLst>
          </p:cNvPr>
          <p:cNvSpPr txBox="1"/>
          <p:nvPr/>
        </p:nvSpPr>
        <p:spPr>
          <a:xfrm>
            <a:off x="1014249" y="2400563"/>
            <a:ext cx="1003876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342900" indent="-342900" fontAlgn="base">
              <a:buFontTx/>
              <a:buChar char="-"/>
            </a:pPr>
            <a:endParaRPr lang="ko-KR" altLang="en-US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훈련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fontAlgn="base">
              <a:buAutoNum type="arabicPeriod"/>
            </a:pPr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배변 훈련 기능</a:t>
            </a:r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라즈베리파이와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센서들을 이용한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지능발달 버튼 놀이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디바이스 및 앱을 이용한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4-1)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활동 내용 파악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영상통화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 간의 음성 및 영상 소통 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4-3)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자동 식사 제공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식사 시간대에 맞춰 자동으로 식사가 제공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4-4)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디바이스 설정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식사 시간대 설정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설정 등의 디바이스 관련 모든 설정을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앱을 통해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433534-E7AA-4404-9542-90A4E604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0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C04B3B-3A8B-4CFC-B658-CF9E983DD9A7}"/>
              </a:ext>
            </a:extLst>
          </p:cNvPr>
          <p:cNvGrpSpPr/>
          <p:nvPr/>
        </p:nvGrpSpPr>
        <p:grpSpPr>
          <a:xfrm>
            <a:off x="2635539" y="444157"/>
            <a:ext cx="2196000" cy="262043"/>
            <a:chOff x="8177948" y="5123577"/>
            <a:chExt cx="1466592" cy="262043"/>
          </a:xfrm>
        </p:grpSpPr>
        <p:sp>
          <p:nvSpPr>
            <p:cNvPr id="43" name="모서리가 둥근 직사각형 30">
              <a:extLst>
                <a:ext uri="{FF2B5EF4-FFF2-40B4-BE49-F238E27FC236}">
                  <a16:creationId xmlns:a16="http://schemas.microsoft.com/office/drawing/2014/main" id="{88B2C609-5E4A-4BDA-867A-27D90F09513F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최종 목표</a:t>
              </a:r>
            </a:p>
          </p:txBody>
        </p:sp>
        <p:sp>
          <p:nvSpPr>
            <p:cNvPr id="44" name="모서리가 둥근 직사각형 31">
              <a:extLst>
                <a:ext uri="{FF2B5EF4-FFF2-40B4-BE49-F238E27FC236}">
                  <a16:creationId xmlns:a16="http://schemas.microsoft.com/office/drawing/2014/main" id="{780100E8-4A4E-4C7B-A7E1-F844FFB3104C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2BD126-7321-4990-9CCD-8C6229C9B78F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목표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194DF0-9525-460A-8CA9-AA5A77936D5E}"/>
              </a:ext>
            </a:extLst>
          </p:cNvPr>
          <p:cNvSpPr txBox="1"/>
          <p:nvPr/>
        </p:nvSpPr>
        <p:spPr>
          <a:xfrm>
            <a:off x="1014249" y="1683954"/>
            <a:ext cx="975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반려견들을 무인으로 훈련시키고 관리할 수 있는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37161-1FBB-466B-A223-0CC8E81B6E52}"/>
              </a:ext>
            </a:extLst>
          </p:cNvPr>
          <p:cNvSpPr txBox="1"/>
          <p:nvPr/>
        </p:nvSpPr>
        <p:spPr>
          <a:xfrm>
            <a:off x="1014249" y="2400563"/>
            <a:ext cx="1003876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342900" indent="-342900" fontAlgn="base">
              <a:buFontTx/>
              <a:buChar char="-"/>
            </a:pPr>
            <a:endParaRPr lang="ko-KR" altLang="en-US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훈련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fontAlgn="base">
              <a:buAutoNum type="arabicPeriod"/>
            </a:pPr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배변 훈련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라즈베리파이와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센서들을 이용한 무인 </a:t>
            </a:r>
            <a:r>
              <a:rPr lang="ko-KR" altLang="en-US" sz="20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지능발달 버튼 놀이 기능</a:t>
            </a:r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디바이스 및 앱을 이용한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4-1)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활동 내용 파악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영상통화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 간의 음성 및 영상 소통 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4-3)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자동 식사 제공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식사 시간대에 맞춰 자동으로 식사가 제공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4-4)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디바이스 설정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식사 시간대 설정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설정 등의 디바이스 관련 모든 설정을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앱을 통해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433534-E7AA-4404-9542-90A4E604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9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C04B3B-3A8B-4CFC-B658-CF9E983DD9A7}"/>
              </a:ext>
            </a:extLst>
          </p:cNvPr>
          <p:cNvGrpSpPr/>
          <p:nvPr/>
        </p:nvGrpSpPr>
        <p:grpSpPr>
          <a:xfrm>
            <a:off x="2635539" y="444157"/>
            <a:ext cx="2196000" cy="262043"/>
            <a:chOff x="8177948" y="5123577"/>
            <a:chExt cx="1466592" cy="262043"/>
          </a:xfrm>
        </p:grpSpPr>
        <p:sp>
          <p:nvSpPr>
            <p:cNvPr id="43" name="모서리가 둥근 직사각형 30">
              <a:extLst>
                <a:ext uri="{FF2B5EF4-FFF2-40B4-BE49-F238E27FC236}">
                  <a16:creationId xmlns:a16="http://schemas.microsoft.com/office/drawing/2014/main" id="{88B2C609-5E4A-4BDA-867A-27D90F09513F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최종 목표</a:t>
              </a:r>
            </a:p>
          </p:txBody>
        </p:sp>
        <p:sp>
          <p:nvSpPr>
            <p:cNvPr id="44" name="모서리가 둥근 직사각형 31">
              <a:extLst>
                <a:ext uri="{FF2B5EF4-FFF2-40B4-BE49-F238E27FC236}">
                  <a16:creationId xmlns:a16="http://schemas.microsoft.com/office/drawing/2014/main" id="{780100E8-4A4E-4C7B-A7E1-F844FFB3104C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2BD126-7321-4990-9CCD-8C6229C9B78F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목표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194DF0-9525-460A-8CA9-AA5A77936D5E}"/>
              </a:ext>
            </a:extLst>
          </p:cNvPr>
          <p:cNvSpPr txBox="1"/>
          <p:nvPr/>
        </p:nvSpPr>
        <p:spPr>
          <a:xfrm>
            <a:off x="1014249" y="1683954"/>
            <a:ext cx="975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반려견들을 무인으로 훈련시키고 관리할 수 있는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37161-1FBB-466B-A223-0CC8E81B6E52}"/>
              </a:ext>
            </a:extLst>
          </p:cNvPr>
          <p:cNvSpPr txBox="1"/>
          <p:nvPr/>
        </p:nvSpPr>
        <p:spPr>
          <a:xfrm>
            <a:off x="1014249" y="2400563"/>
            <a:ext cx="1003876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342900" indent="-342900" fontAlgn="base">
              <a:buFontTx/>
              <a:buChar char="-"/>
            </a:pPr>
            <a:endParaRPr lang="ko-KR" altLang="en-US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훈련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fontAlgn="base">
              <a:buAutoNum type="arabicPeriod"/>
            </a:pPr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배변 훈련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라즈베리파이와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센서들을 이용한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지능발달 버튼 놀이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디바이스 및 앱을 이용한 </a:t>
            </a:r>
            <a:r>
              <a:rPr lang="ko-KR" altLang="en-US" sz="20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기능</a:t>
            </a:r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4-1)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활동 내용 파악</a:t>
            </a:r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4-2)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영상통화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 간의 음성 및 영상 소통 </a:t>
            </a:r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4-3)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자동 식사 제공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식사 시간대에 맞춰 자동으로 식사가 제공</a:t>
            </a:r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4-4)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디바이스 설정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식사 시간대 설정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설정 등의 디바이스 관련 모든 설정을</a:t>
            </a:r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6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앱을 통해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433534-E7AA-4404-9542-90A4E604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6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A7F088-2F54-4534-8B97-FBF71BFB3821}"/>
              </a:ext>
            </a:extLst>
          </p:cNvPr>
          <p:cNvGrpSpPr/>
          <p:nvPr/>
        </p:nvGrpSpPr>
        <p:grpSpPr>
          <a:xfrm>
            <a:off x="4832403" y="441998"/>
            <a:ext cx="2196000" cy="262043"/>
            <a:chOff x="8177948" y="5123577"/>
            <a:chExt cx="1466592" cy="262043"/>
          </a:xfrm>
        </p:grpSpPr>
        <p:sp>
          <p:nvSpPr>
            <p:cNvPr id="55" name="모서리가 둥근 직사각형 30">
              <a:extLst>
                <a:ext uri="{FF2B5EF4-FFF2-40B4-BE49-F238E27FC236}">
                  <a16:creationId xmlns:a16="http://schemas.microsoft.com/office/drawing/2014/main" id="{DABEAE86-5187-43DF-9FC1-1AA538DE871B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설계</a:t>
              </a:r>
            </a:p>
          </p:txBody>
        </p:sp>
        <p:sp>
          <p:nvSpPr>
            <p:cNvPr id="56" name="모서리가 둥근 직사각형 31">
              <a:extLst>
                <a:ext uri="{FF2B5EF4-FFF2-40B4-BE49-F238E27FC236}">
                  <a16:creationId xmlns:a16="http://schemas.microsoft.com/office/drawing/2014/main" id="{0659E8B0-2265-4948-A71D-F62F7FB72983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DCA74D-E2AB-4EC7-93D3-8146FFD4F03D}"/>
              </a:ext>
            </a:extLst>
          </p:cNvPr>
          <p:cNvSpPr/>
          <p:nvPr/>
        </p:nvSpPr>
        <p:spPr>
          <a:xfrm>
            <a:off x="439539" y="787224"/>
            <a:ext cx="1101600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0279ED-EC36-4858-959D-0FB52CF3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5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A8D69-75E9-453D-AC66-707722F4932D}"/>
              </a:ext>
            </a:extLst>
          </p:cNvPr>
          <p:cNvSpPr txBox="1"/>
          <p:nvPr/>
        </p:nvSpPr>
        <p:spPr>
          <a:xfrm>
            <a:off x="4627843" y="1188675"/>
            <a:ext cx="293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예상 결과물 </a:t>
            </a:r>
            <a:r>
              <a:rPr lang="en-US" altLang="ko-KR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5" name="_x441641080" descr="EMB00000ef0b6b1">
            <a:extLst>
              <a:ext uri="{FF2B5EF4-FFF2-40B4-BE49-F238E27FC236}">
                <a16:creationId xmlns:a16="http://schemas.microsoft.com/office/drawing/2014/main" id="{7B1C4999-56A6-45C0-AF27-DDB62BF7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868" y="1600085"/>
            <a:ext cx="9244263" cy="520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59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A7F088-2F54-4534-8B97-FBF71BFB3821}"/>
              </a:ext>
            </a:extLst>
          </p:cNvPr>
          <p:cNvGrpSpPr/>
          <p:nvPr/>
        </p:nvGrpSpPr>
        <p:grpSpPr>
          <a:xfrm>
            <a:off x="4832403" y="441998"/>
            <a:ext cx="2196000" cy="262043"/>
            <a:chOff x="8177948" y="5123577"/>
            <a:chExt cx="1466592" cy="262043"/>
          </a:xfrm>
        </p:grpSpPr>
        <p:sp>
          <p:nvSpPr>
            <p:cNvPr id="55" name="모서리가 둥근 직사각형 30">
              <a:extLst>
                <a:ext uri="{FF2B5EF4-FFF2-40B4-BE49-F238E27FC236}">
                  <a16:creationId xmlns:a16="http://schemas.microsoft.com/office/drawing/2014/main" id="{DABEAE86-5187-43DF-9FC1-1AA538DE871B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설계</a:t>
              </a:r>
            </a:p>
          </p:txBody>
        </p:sp>
        <p:sp>
          <p:nvSpPr>
            <p:cNvPr id="56" name="모서리가 둥근 직사각형 31">
              <a:extLst>
                <a:ext uri="{FF2B5EF4-FFF2-40B4-BE49-F238E27FC236}">
                  <a16:creationId xmlns:a16="http://schemas.microsoft.com/office/drawing/2014/main" id="{0659E8B0-2265-4948-A71D-F62F7FB72983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DCA74D-E2AB-4EC7-93D3-8146FFD4F03D}"/>
              </a:ext>
            </a:extLst>
          </p:cNvPr>
          <p:cNvSpPr/>
          <p:nvPr/>
        </p:nvSpPr>
        <p:spPr>
          <a:xfrm>
            <a:off x="439539" y="864243"/>
            <a:ext cx="1101600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0279ED-EC36-4858-959D-0FB52CF3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6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9" name="_x441643168" descr="EMB00000ef0b6b2">
            <a:extLst>
              <a:ext uri="{FF2B5EF4-FFF2-40B4-BE49-F238E27FC236}">
                <a16:creationId xmlns:a16="http://schemas.microsoft.com/office/drawing/2014/main" id="{372475D4-C4F0-4B39-8E0E-7EA9EE68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 t="11461" r="6396" b="16437"/>
          <a:stretch>
            <a:fillRect/>
          </a:stretch>
        </p:blipFill>
        <p:spPr bwMode="auto">
          <a:xfrm>
            <a:off x="1597469" y="1600085"/>
            <a:ext cx="8997061" cy="44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41645904" descr="EMB00000ef0b6b4">
            <a:extLst>
              <a:ext uri="{FF2B5EF4-FFF2-40B4-BE49-F238E27FC236}">
                <a16:creationId xmlns:a16="http://schemas.microsoft.com/office/drawing/2014/main" id="{18D868E3-E938-43ED-B0A8-8489CFBD0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" r="34663" b="22296"/>
          <a:stretch>
            <a:fillRect/>
          </a:stretch>
        </p:blipFill>
        <p:spPr bwMode="auto">
          <a:xfrm>
            <a:off x="4363453" y="989615"/>
            <a:ext cx="5738813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51D6279B-C7B7-45A6-B2EA-145183FAD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98" y="1349178"/>
            <a:ext cx="17924104" cy="66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441646552" descr="EMB00000ef0b6b8">
            <a:extLst>
              <a:ext uri="{FF2B5EF4-FFF2-40B4-BE49-F238E27FC236}">
                <a16:creationId xmlns:a16="http://schemas.microsoft.com/office/drawing/2014/main" id="{563F1A15-C79F-4E7A-AB09-4298838D3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98" y="1806379"/>
            <a:ext cx="8997061" cy="39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6D8A4E01-14DE-4CEA-AB29-9962A89BF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242" y="2797757"/>
            <a:ext cx="18376974" cy="82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441642304" descr="EMB00000ef0b6bb">
            <a:extLst>
              <a:ext uri="{FF2B5EF4-FFF2-40B4-BE49-F238E27FC236}">
                <a16:creationId xmlns:a16="http://schemas.microsoft.com/office/drawing/2014/main" id="{23EFC50B-2B24-4409-9E04-91E1EE08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41" y="3254956"/>
            <a:ext cx="10832691" cy="289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79466E9C-1384-4E5F-A562-580F7A1C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240" y="1296922"/>
            <a:ext cx="17756284" cy="64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7" name="_x441647056" descr="EMB00000ef0b6bc">
            <a:extLst>
              <a:ext uri="{FF2B5EF4-FFF2-40B4-BE49-F238E27FC236}">
                <a16:creationId xmlns:a16="http://schemas.microsoft.com/office/drawing/2014/main" id="{07B02BA1-1F1C-4AA2-A4BC-4D074D9AC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" t="708" r="42087" b="58633"/>
          <a:stretch>
            <a:fillRect/>
          </a:stretch>
        </p:blipFill>
        <p:spPr bwMode="auto">
          <a:xfrm>
            <a:off x="1235240" y="1754123"/>
            <a:ext cx="8357939" cy="48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E4BA4117-5F30-46DF-9F73-5A4EE551C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553" y="1094728"/>
            <a:ext cx="16798105" cy="71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9" name="_x441582328" descr="EMB00000ef0b6be">
            <a:extLst>
              <a:ext uri="{FF2B5EF4-FFF2-40B4-BE49-F238E27FC236}">
                <a16:creationId xmlns:a16="http://schemas.microsoft.com/office/drawing/2014/main" id="{297C3C43-B704-427F-A29C-75B66CD1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53" y="1551929"/>
            <a:ext cx="9546091" cy="459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B7F24C3C-DB52-424E-8290-60578B98D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240" y="12167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61" name="_x441646552" descr="EMB00000ef0b6c0">
            <a:extLst>
              <a:ext uri="{FF2B5EF4-FFF2-40B4-BE49-F238E27FC236}">
                <a16:creationId xmlns:a16="http://schemas.microsoft.com/office/drawing/2014/main" id="{A85F9243-7052-47FF-9450-89914828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r="26848" b="21782"/>
          <a:stretch>
            <a:fillRect/>
          </a:stretch>
        </p:blipFill>
        <p:spPr bwMode="auto">
          <a:xfrm>
            <a:off x="1235240" y="1673910"/>
            <a:ext cx="575627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>
            <a:extLst>
              <a:ext uri="{FF2B5EF4-FFF2-40B4-BE49-F238E27FC236}">
                <a16:creationId xmlns:a16="http://schemas.microsoft.com/office/drawing/2014/main" id="{7A902624-93D2-4570-97A8-1D767E30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146" y="832823"/>
            <a:ext cx="15947548" cy="62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63" name="_x441645904" descr="EMB00000ef0b6c2">
            <a:extLst>
              <a:ext uri="{FF2B5EF4-FFF2-40B4-BE49-F238E27FC236}">
                <a16:creationId xmlns:a16="http://schemas.microsoft.com/office/drawing/2014/main" id="{8ED7CB70-155C-4A37-B6B7-1B8A176C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46" y="1806379"/>
            <a:ext cx="8364983" cy="47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34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2BB9297-4807-44D4-8D29-E7135CAF17EC}"/>
              </a:ext>
            </a:extLst>
          </p:cNvPr>
          <p:cNvGrpSpPr/>
          <p:nvPr/>
        </p:nvGrpSpPr>
        <p:grpSpPr>
          <a:xfrm>
            <a:off x="7029670" y="448161"/>
            <a:ext cx="2196000" cy="262043"/>
            <a:chOff x="8177948" y="5123577"/>
            <a:chExt cx="1466592" cy="262043"/>
          </a:xfrm>
        </p:grpSpPr>
        <p:sp>
          <p:nvSpPr>
            <p:cNvPr id="58" name="모서리가 둥근 직사각형 30">
              <a:extLst>
                <a:ext uri="{FF2B5EF4-FFF2-40B4-BE49-F238E27FC236}">
                  <a16:creationId xmlns:a16="http://schemas.microsoft.com/office/drawing/2014/main" id="{6D8AA236-CD81-4881-AAF4-8351D297E1E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BDD04CCA-6D6F-4AEC-9EF1-00C940C9DA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C984F-77C1-4C91-A8EC-AC47CE691225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8401CD-8628-4B95-8176-76EE8A2D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0218E-C1A0-4D9D-82AF-426509AF57B3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4-1.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배변 인식</a:t>
            </a:r>
          </a:p>
        </p:txBody>
      </p:sp>
    </p:spTree>
    <p:extLst>
      <p:ext uri="{BB962C8B-B14F-4D97-AF65-F5344CB8AC3E}">
        <p14:creationId xmlns:p14="http://schemas.microsoft.com/office/powerpoint/2010/main" val="244413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2BB9297-4807-44D4-8D29-E7135CAF17EC}"/>
              </a:ext>
            </a:extLst>
          </p:cNvPr>
          <p:cNvGrpSpPr/>
          <p:nvPr/>
        </p:nvGrpSpPr>
        <p:grpSpPr>
          <a:xfrm>
            <a:off x="7029670" y="448161"/>
            <a:ext cx="2196000" cy="262043"/>
            <a:chOff x="8177948" y="5123577"/>
            <a:chExt cx="1466592" cy="262043"/>
          </a:xfrm>
        </p:grpSpPr>
        <p:sp>
          <p:nvSpPr>
            <p:cNvPr id="58" name="모서리가 둥근 직사각형 30">
              <a:extLst>
                <a:ext uri="{FF2B5EF4-FFF2-40B4-BE49-F238E27FC236}">
                  <a16:creationId xmlns:a16="http://schemas.microsoft.com/office/drawing/2014/main" id="{6D8AA236-CD81-4881-AAF4-8351D297E1E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BDD04CCA-6D6F-4AEC-9EF1-00C940C9DA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C984F-77C1-4C91-A8EC-AC47CE691225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8401CD-8628-4B95-8176-76EE8A2D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3" name="_x587422200" descr="EMB00002b14bcfb">
            <a:extLst>
              <a:ext uri="{FF2B5EF4-FFF2-40B4-BE49-F238E27FC236}">
                <a16:creationId xmlns:a16="http://schemas.microsoft.com/office/drawing/2014/main" id="{5AF8DC5B-A11C-43B6-A0F4-49D7E947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2863"/>
            <a:ext cx="4882162" cy="500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개, 앉아있는, 실내, 동물이(가) 표시된 사진&#10;&#10;자동 생성된 설명">
            <a:extLst>
              <a:ext uri="{FF2B5EF4-FFF2-40B4-BE49-F238E27FC236}">
                <a16:creationId xmlns:a16="http://schemas.microsoft.com/office/drawing/2014/main" id="{AB85BD22-D694-4DA3-B1BC-60F091CF3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3137"/>
            <a:ext cx="4916900" cy="497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9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2BB9297-4807-44D4-8D29-E7135CAF17EC}"/>
              </a:ext>
            </a:extLst>
          </p:cNvPr>
          <p:cNvGrpSpPr/>
          <p:nvPr/>
        </p:nvGrpSpPr>
        <p:grpSpPr>
          <a:xfrm>
            <a:off x="7029670" y="448161"/>
            <a:ext cx="2196000" cy="262043"/>
            <a:chOff x="8177948" y="5123577"/>
            <a:chExt cx="1466592" cy="262043"/>
          </a:xfrm>
        </p:grpSpPr>
        <p:sp>
          <p:nvSpPr>
            <p:cNvPr id="58" name="모서리가 둥근 직사각형 30">
              <a:extLst>
                <a:ext uri="{FF2B5EF4-FFF2-40B4-BE49-F238E27FC236}">
                  <a16:creationId xmlns:a16="http://schemas.microsoft.com/office/drawing/2014/main" id="{6D8AA236-CD81-4881-AAF4-8351D297E1E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BDD04CCA-6D6F-4AEC-9EF1-00C940C9DA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C984F-77C1-4C91-A8EC-AC47CE691225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8401CD-8628-4B95-8176-76EE8A2D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9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0218E-C1A0-4D9D-82AF-426509AF57B3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4-2.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자세 인식</a:t>
            </a:r>
          </a:p>
        </p:txBody>
      </p:sp>
    </p:spTree>
    <p:extLst>
      <p:ext uri="{BB962C8B-B14F-4D97-AF65-F5344CB8AC3E}">
        <p14:creationId xmlns:p14="http://schemas.microsoft.com/office/powerpoint/2010/main" val="215916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2BB9297-4807-44D4-8D29-E7135CAF17EC}"/>
              </a:ext>
            </a:extLst>
          </p:cNvPr>
          <p:cNvGrpSpPr/>
          <p:nvPr/>
        </p:nvGrpSpPr>
        <p:grpSpPr>
          <a:xfrm>
            <a:off x="7029670" y="448161"/>
            <a:ext cx="2196000" cy="262043"/>
            <a:chOff x="8177948" y="5123577"/>
            <a:chExt cx="1466592" cy="262043"/>
          </a:xfrm>
        </p:grpSpPr>
        <p:sp>
          <p:nvSpPr>
            <p:cNvPr id="58" name="모서리가 둥근 직사각형 30">
              <a:extLst>
                <a:ext uri="{FF2B5EF4-FFF2-40B4-BE49-F238E27FC236}">
                  <a16:creationId xmlns:a16="http://schemas.microsoft.com/office/drawing/2014/main" id="{6D8AA236-CD81-4881-AAF4-8351D297E1E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BDD04CCA-6D6F-4AEC-9EF1-00C940C9DA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C984F-77C1-4C91-A8EC-AC47CE691225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8401CD-8628-4B95-8176-76EE8A2D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10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7" name="_x587467272" descr="EMB00002b14bcfc">
            <a:extLst>
              <a:ext uri="{FF2B5EF4-FFF2-40B4-BE49-F238E27FC236}">
                <a16:creationId xmlns:a16="http://schemas.microsoft.com/office/drawing/2014/main" id="{1D30109B-8DB5-48BD-BEA4-3A482CBEC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13177" r="16460" b="14102"/>
          <a:stretch>
            <a:fillRect/>
          </a:stretch>
        </p:blipFill>
        <p:spPr bwMode="auto">
          <a:xfrm>
            <a:off x="263076" y="2229623"/>
            <a:ext cx="5525395" cy="30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587467704" descr="EMB00002b14bcfd">
            <a:extLst>
              <a:ext uri="{FF2B5EF4-FFF2-40B4-BE49-F238E27FC236}">
                <a16:creationId xmlns:a16="http://schemas.microsoft.com/office/drawing/2014/main" id="{236FD3DE-6432-467A-AE6E-4733B8E6B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3"/>
          <a:stretch>
            <a:fillRect/>
          </a:stretch>
        </p:blipFill>
        <p:spPr bwMode="auto">
          <a:xfrm>
            <a:off x="5947539" y="2252713"/>
            <a:ext cx="6057469" cy="30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9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2BB9297-4807-44D4-8D29-E7135CAF17EC}"/>
              </a:ext>
            </a:extLst>
          </p:cNvPr>
          <p:cNvGrpSpPr/>
          <p:nvPr/>
        </p:nvGrpSpPr>
        <p:grpSpPr>
          <a:xfrm>
            <a:off x="7029670" y="448161"/>
            <a:ext cx="2196000" cy="262043"/>
            <a:chOff x="8177948" y="5123577"/>
            <a:chExt cx="1466592" cy="262043"/>
          </a:xfrm>
        </p:grpSpPr>
        <p:sp>
          <p:nvSpPr>
            <p:cNvPr id="58" name="모서리가 둥근 직사각형 30">
              <a:extLst>
                <a:ext uri="{FF2B5EF4-FFF2-40B4-BE49-F238E27FC236}">
                  <a16:creationId xmlns:a16="http://schemas.microsoft.com/office/drawing/2014/main" id="{6D8AA236-CD81-4881-AAF4-8351D297E1E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BDD04CCA-6D6F-4AEC-9EF1-00C940C9DA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C984F-77C1-4C91-A8EC-AC47CE691225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8401CD-8628-4B95-8176-76EE8A2D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1" name="_x587459136" descr="EMB00002b14bcfe">
            <a:extLst>
              <a:ext uri="{FF2B5EF4-FFF2-40B4-BE49-F238E27FC236}">
                <a16:creationId xmlns:a16="http://schemas.microsoft.com/office/drawing/2014/main" id="{D362F704-B142-401E-95AC-A0FEA87B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2" y="1589087"/>
            <a:ext cx="6550178" cy="15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587467560" descr="EMB00002b14bcff">
            <a:extLst>
              <a:ext uri="{FF2B5EF4-FFF2-40B4-BE49-F238E27FC236}">
                <a16:creationId xmlns:a16="http://schemas.microsoft.com/office/drawing/2014/main" id="{C61798CF-E2D0-4CFD-B43A-9F4638DF0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2" y="3250997"/>
            <a:ext cx="6550178" cy="15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_x587466264" descr="EMB00002b14bd00">
            <a:extLst>
              <a:ext uri="{FF2B5EF4-FFF2-40B4-BE49-F238E27FC236}">
                <a16:creationId xmlns:a16="http://schemas.microsoft.com/office/drawing/2014/main" id="{619D93D7-8ACC-462D-92CA-E4869349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2" y="4963895"/>
            <a:ext cx="6550178" cy="17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63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 rot="18408561" flipH="1">
            <a:off x="9060681" y="1370054"/>
            <a:ext cx="792000" cy="1658088"/>
            <a:chOff x="5525713" y="3381918"/>
            <a:chExt cx="792000" cy="1658088"/>
          </a:xfrm>
        </p:grpSpPr>
        <p:sp>
          <p:nvSpPr>
            <p:cNvPr id="105" name="타원 104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2EAEF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  <p:cxnSp>
          <p:nvCxnSpPr>
            <p:cNvPr id="106" name="직선 연결선 105"/>
            <p:cNvCxnSpPr>
              <a:stCxn id="107" idx="4"/>
              <a:endCxn id="105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>
              <a:solidFill>
                <a:srgbClr val="02EAE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 rot="19209840" flipH="1">
            <a:off x="7532896" y="2856398"/>
            <a:ext cx="792000" cy="1658088"/>
            <a:chOff x="5525713" y="3381918"/>
            <a:chExt cx="792000" cy="1658088"/>
          </a:xfrm>
        </p:grpSpPr>
        <p:sp>
          <p:nvSpPr>
            <p:cNvPr id="109" name="타원 108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2EAEF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595959"/>
                  </a:solidFill>
                </a:rPr>
                <a:t> </a:t>
              </a:r>
            </a:p>
          </p:txBody>
        </p:sp>
        <p:cxnSp>
          <p:nvCxnSpPr>
            <p:cNvPr id="110" name="직선 연결선 109"/>
            <p:cNvCxnSpPr>
              <a:stCxn id="111" idx="4"/>
              <a:endCxn id="109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>
              <a:solidFill>
                <a:srgbClr val="02EAE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타원 110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 rot="3191439">
            <a:off x="2286447" y="1348498"/>
            <a:ext cx="792000" cy="1658088"/>
            <a:chOff x="5525713" y="3381918"/>
            <a:chExt cx="792000" cy="1658088"/>
          </a:xfrm>
        </p:grpSpPr>
        <p:sp>
          <p:nvSpPr>
            <p:cNvPr id="89" name="타원 88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2EAEF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  <p:cxnSp>
          <p:nvCxnSpPr>
            <p:cNvPr id="90" name="직선 연결선 89"/>
            <p:cNvCxnSpPr>
              <a:stCxn id="94" idx="4"/>
              <a:endCxn id="89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>
              <a:solidFill>
                <a:srgbClr val="02EAE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 rot="2390160">
            <a:off x="3616801" y="2864149"/>
            <a:ext cx="792000" cy="1658088"/>
            <a:chOff x="5525713" y="3381918"/>
            <a:chExt cx="792000" cy="1658088"/>
          </a:xfrm>
        </p:grpSpPr>
        <p:sp>
          <p:nvSpPr>
            <p:cNvPr id="80" name="타원 79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2EAEF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595959"/>
                  </a:solidFill>
                </a:rPr>
                <a:t> </a:t>
              </a:r>
            </a:p>
          </p:txBody>
        </p:sp>
        <p:cxnSp>
          <p:nvCxnSpPr>
            <p:cNvPr id="86" name="직선 연결선 85"/>
            <p:cNvCxnSpPr>
              <a:stCxn id="87" idx="4"/>
              <a:endCxn id="80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>
              <a:solidFill>
                <a:srgbClr val="02EAE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타원 86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08593" y="3381918"/>
            <a:ext cx="792000" cy="1658088"/>
            <a:chOff x="5525713" y="3381918"/>
            <a:chExt cx="792000" cy="1658088"/>
          </a:xfrm>
        </p:grpSpPr>
        <p:sp>
          <p:nvSpPr>
            <p:cNvPr id="78" name="타원 77"/>
            <p:cNvSpPr/>
            <p:nvPr/>
          </p:nvSpPr>
          <p:spPr>
            <a:xfrm>
              <a:off x="5525713" y="4248006"/>
              <a:ext cx="792000" cy="792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2EAEF"/>
              </a:solidFill>
            </a:ln>
            <a:effectLst>
              <a:outerShdw blurRad="139700" dist="114300" sx="102000" sy="102000" algn="ctr" rotWithShape="0">
                <a:prstClr val="black">
                  <a:alpha val="5000"/>
                </a:prstClr>
              </a:outerShdw>
            </a:effectLst>
            <a:scene3d>
              <a:camera prst="orthographicFront"/>
              <a:lightRig rig="fla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rgbClr val="595959"/>
                  </a:solidFill>
                </a:rPr>
                <a:t> </a:t>
              </a:r>
            </a:p>
          </p:txBody>
        </p:sp>
        <p:cxnSp>
          <p:nvCxnSpPr>
            <p:cNvPr id="57" name="직선 연결선 56"/>
            <p:cNvCxnSpPr>
              <a:stCxn id="69" idx="4"/>
              <a:endCxn id="78" idx="0"/>
            </p:cNvCxnSpPr>
            <p:nvPr/>
          </p:nvCxnSpPr>
          <p:spPr>
            <a:xfrm>
              <a:off x="5915550" y="3658988"/>
              <a:ext cx="6163" cy="589018"/>
            </a:xfrm>
            <a:prstGeom prst="line">
              <a:avLst/>
            </a:prstGeom>
            <a:ln>
              <a:solidFill>
                <a:srgbClr val="02EAE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/>
            <p:cNvSpPr/>
            <p:nvPr/>
          </p:nvSpPr>
          <p:spPr>
            <a:xfrm>
              <a:off x="5777015" y="3381918"/>
              <a:ext cx="277070" cy="277070"/>
            </a:xfrm>
            <a:prstGeom prst="ellipse">
              <a:avLst/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595959"/>
                </a:solidFill>
              </a:endParaRPr>
            </a:p>
          </p:txBody>
        </p:sp>
      </p:grpSp>
      <p:sp>
        <p:nvSpPr>
          <p:cNvPr id="77" name="자유형 76"/>
          <p:cNvSpPr/>
          <p:nvPr/>
        </p:nvSpPr>
        <p:spPr>
          <a:xfrm>
            <a:off x="3961418" y="0"/>
            <a:ext cx="4284000" cy="2956497"/>
          </a:xfrm>
          <a:custGeom>
            <a:avLst/>
            <a:gdLst>
              <a:gd name="connsiteX0" fmla="*/ 161278 w 4284000"/>
              <a:gd name="connsiteY0" fmla="*/ 0 h 2956497"/>
              <a:gd name="connsiteX1" fmla="*/ 4122723 w 4284000"/>
              <a:gd name="connsiteY1" fmla="*/ 0 h 2956497"/>
              <a:gd name="connsiteX2" fmla="*/ 4187700 w 4284000"/>
              <a:gd name="connsiteY2" fmla="*/ 177532 h 2956497"/>
              <a:gd name="connsiteX3" fmla="*/ 4284000 w 4284000"/>
              <a:gd name="connsiteY3" fmla="*/ 814497 h 2956497"/>
              <a:gd name="connsiteX4" fmla="*/ 2142000 w 4284000"/>
              <a:gd name="connsiteY4" fmla="*/ 2956497 h 2956497"/>
              <a:gd name="connsiteX5" fmla="*/ 0 w 4284000"/>
              <a:gd name="connsiteY5" fmla="*/ 814497 h 2956497"/>
              <a:gd name="connsiteX6" fmla="*/ 96300 w 4284000"/>
              <a:gd name="connsiteY6" fmla="*/ 177532 h 295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84000" h="2956497">
                <a:moveTo>
                  <a:pt x="161278" y="0"/>
                </a:moveTo>
                <a:lnTo>
                  <a:pt x="4122723" y="0"/>
                </a:lnTo>
                <a:lnTo>
                  <a:pt x="4187700" y="177532"/>
                </a:lnTo>
                <a:cubicBezTo>
                  <a:pt x="4250285" y="378749"/>
                  <a:pt x="4284000" y="592686"/>
                  <a:pt x="4284000" y="814497"/>
                </a:cubicBezTo>
                <a:cubicBezTo>
                  <a:pt x="4284000" y="1997491"/>
                  <a:pt x="3324994" y="2956497"/>
                  <a:pt x="2142000" y="2956497"/>
                </a:cubicBezTo>
                <a:cubicBezTo>
                  <a:pt x="959006" y="2956497"/>
                  <a:pt x="0" y="1997491"/>
                  <a:pt x="0" y="814497"/>
                </a:cubicBezTo>
                <a:cubicBezTo>
                  <a:pt x="0" y="592686"/>
                  <a:pt x="33715" y="378749"/>
                  <a:pt x="96300" y="177532"/>
                </a:cubicBezTo>
                <a:close/>
              </a:path>
            </a:pathLst>
          </a:custGeom>
          <a:gradFill flip="none" rotWithShape="1">
            <a:gsLst>
              <a:gs pos="0">
                <a:srgbClr val="02CBD0"/>
              </a:gs>
              <a:gs pos="100000">
                <a:srgbClr val="02EAEF"/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921422" y="556187"/>
            <a:ext cx="4369113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 차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29494" y="2871533"/>
            <a:ext cx="22124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447617" y="1954306"/>
            <a:ext cx="108000" cy="10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238843" y="1954306"/>
            <a:ext cx="108000" cy="10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6030067" y="1954306"/>
            <a:ext cx="108000" cy="10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21291" y="1954306"/>
            <a:ext cx="108000" cy="10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612515" y="1954306"/>
            <a:ext cx="108000" cy="10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607AD-301B-4E71-887A-D9103693576B}"/>
              </a:ext>
            </a:extLst>
          </p:cNvPr>
          <p:cNvSpPr txBox="1"/>
          <p:nvPr/>
        </p:nvSpPr>
        <p:spPr>
          <a:xfrm>
            <a:off x="2095985" y="2078946"/>
            <a:ext cx="38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2C9693-AC75-45BB-8F50-EFFA4178CCE6}"/>
              </a:ext>
            </a:extLst>
          </p:cNvPr>
          <p:cNvSpPr txBox="1"/>
          <p:nvPr/>
        </p:nvSpPr>
        <p:spPr>
          <a:xfrm>
            <a:off x="3501686" y="3671776"/>
            <a:ext cx="38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CA3183-D050-47C8-9D6F-78D82E2AD868}"/>
              </a:ext>
            </a:extLst>
          </p:cNvPr>
          <p:cNvSpPr txBox="1"/>
          <p:nvPr/>
        </p:nvSpPr>
        <p:spPr>
          <a:xfrm>
            <a:off x="5880028" y="4292422"/>
            <a:ext cx="38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B97991-2030-4E30-9B19-F4811021DFFC}"/>
              </a:ext>
            </a:extLst>
          </p:cNvPr>
          <p:cNvSpPr txBox="1"/>
          <p:nvPr/>
        </p:nvSpPr>
        <p:spPr>
          <a:xfrm>
            <a:off x="7950658" y="3675643"/>
            <a:ext cx="38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1E1919-DF65-4FDF-8D36-636A6455A59B}"/>
              </a:ext>
            </a:extLst>
          </p:cNvPr>
          <p:cNvSpPr txBox="1"/>
          <p:nvPr/>
        </p:nvSpPr>
        <p:spPr>
          <a:xfrm>
            <a:off x="9567012" y="2115522"/>
            <a:ext cx="38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9F7D58-2E65-427F-9965-FD6D843C7BEF}"/>
              </a:ext>
            </a:extLst>
          </p:cNvPr>
          <p:cNvSpPr/>
          <p:nvPr/>
        </p:nvSpPr>
        <p:spPr>
          <a:xfrm>
            <a:off x="1839953" y="4438142"/>
            <a:ext cx="29724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목표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3C9FDD-EB19-4CC1-AB6E-A82B1A3FA7A8}"/>
              </a:ext>
            </a:extLst>
          </p:cNvPr>
          <p:cNvSpPr/>
          <p:nvPr/>
        </p:nvSpPr>
        <p:spPr>
          <a:xfrm>
            <a:off x="4981447" y="5104545"/>
            <a:ext cx="22124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1A1CAB-F0DB-4696-B75A-8774744A16AE}"/>
              </a:ext>
            </a:extLst>
          </p:cNvPr>
          <p:cNvSpPr/>
          <p:nvPr/>
        </p:nvSpPr>
        <p:spPr>
          <a:xfrm>
            <a:off x="7238956" y="4451084"/>
            <a:ext cx="305068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E1BB043-6111-42D6-86C8-269195CB371C}"/>
              </a:ext>
            </a:extLst>
          </p:cNvPr>
          <p:cNvSpPr/>
          <p:nvPr/>
        </p:nvSpPr>
        <p:spPr>
          <a:xfrm>
            <a:off x="8678860" y="2894118"/>
            <a:ext cx="22124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24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28DDEF-EDA0-48A6-BCB9-421E52EA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63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2BB9297-4807-44D4-8D29-E7135CAF17EC}"/>
              </a:ext>
            </a:extLst>
          </p:cNvPr>
          <p:cNvGrpSpPr/>
          <p:nvPr/>
        </p:nvGrpSpPr>
        <p:grpSpPr>
          <a:xfrm>
            <a:off x="7029670" y="448161"/>
            <a:ext cx="2196000" cy="262043"/>
            <a:chOff x="8177948" y="5123577"/>
            <a:chExt cx="1466592" cy="262043"/>
          </a:xfrm>
        </p:grpSpPr>
        <p:sp>
          <p:nvSpPr>
            <p:cNvPr id="58" name="모서리가 둥근 직사각형 30">
              <a:extLst>
                <a:ext uri="{FF2B5EF4-FFF2-40B4-BE49-F238E27FC236}">
                  <a16:creationId xmlns:a16="http://schemas.microsoft.com/office/drawing/2014/main" id="{6D8AA236-CD81-4881-AAF4-8351D297E1E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BDD04CCA-6D6F-4AEC-9EF1-00C940C9DA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C984F-77C1-4C91-A8EC-AC47CE691225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8401CD-8628-4B95-8176-76EE8A2D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12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5" name="_x587403120" descr="EMB00002b14bd01">
            <a:extLst>
              <a:ext uri="{FF2B5EF4-FFF2-40B4-BE49-F238E27FC236}">
                <a16:creationId xmlns:a16="http://schemas.microsoft.com/office/drawing/2014/main" id="{6E89893C-39BD-4470-9A2A-52CF950E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96" y="1546596"/>
            <a:ext cx="7914608" cy="480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225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2BB9297-4807-44D4-8D29-E7135CAF17EC}"/>
              </a:ext>
            </a:extLst>
          </p:cNvPr>
          <p:cNvGrpSpPr/>
          <p:nvPr/>
        </p:nvGrpSpPr>
        <p:grpSpPr>
          <a:xfrm>
            <a:off x="7029670" y="448161"/>
            <a:ext cx="2196000" cy="262043"/>
            <a:chOff x="8177948" y="5123577"/>
            <a:chExt cx="1466592" cy="262043"/>
          </a:xfrm>
        </p:grpSpPr>
        <p:sp>
          <p:nvSpPr>
            <p:cNvPr id="58" name="모서리가 둥근 직사각형 30">
              <a:extLst>
                <a:ext uri="{FF2B5EF4-FFF2-40B4-BE49-F238E27FC236}">
                  <a16:creationId xmlns:a16="http://schemas.microsoft.com/office/drawing/2014/main" id="{6D8AA236-CD81-4881-AAF4-8351D297E1E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BDD04CCA-6D6F-4AEC-9EF1-00C940C9DA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C984F-77C1-4C91-A8EC-AC47CE691225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8401CD-8628-4B95-8176-76EE8A2D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89" name="_x587403480" descr="EMB00002b14bd03">
            <a:extLst>
              <a:ext uri="{FF2B5EF4-FFF2-40B4-BE49-F238E27FC236}">
                <a16:creationId xmlns:a16="http://schemas.microsoft.com/office/drawing/2014/main" id="{867F5AF0-BFCA-47CF-B6C3-7CFCA2203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94" y="2332770"/>
            <a:ext cx="5784798" cy="298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_x587404776" descr="EMB00002b14bd04">
            <a:extLst>
              <a:ext uri="{FF2B5EF4-FFF2-40B4-BE49-F238E27FC236}">
                <a16:creationId xmlns:a16="http://schemas.microsoft.com/office/drawing/2014/main" id="{67307E62-DB54-40CD-B191-3644BB01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147" y="2332770"/>
            <a:ext cx="4953158" cy="29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6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2BB9297-4807-44D4-8D29-E7135CAF17EC}"/>
              </a:ext>
            </a:extLst>
          </p:cNvPr>
          <p:cNvGrpSpPr/>
          <p:nvPr/>
        </p:nvGrpSpPr>
        <p:grpSpPr>
          <a:xfrm>
            <a:off x="7029670" y="448161"/>
            <a:ext cx="2196000" cy="262043"/>
            <a:chOff x="8177948" y="5123577"/>
            <a:chExt cx="1466592" cy="262043"/>
          </a:xfrm>
        </p:grpSpPr>
        <p:sp>
          <p:nvSpPr>
            <p:cNvPr id="58" name="모서리가 둥근 직사각형 30">
              <a:extLst>
                <a:ext uri="{FF2B5EF4-FFF2-40B4-BE49-F238E27FC236}">
                  <a16:creationId xmlns:a16="http://schemas.microsoft.com/office/drawing/2014/main" id="{6D8AA236-CD81-4881-AAF4-8351D297E1E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BDD04CCA-6D6F-4AEC-9EF1-00C940C9DA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C984F-77C1-4C91-A8EC-AC47CE691225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8401CD-8628-4B95-8176-76EE8A2D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0218E-C1A0-4D9D-82AF-426509AF57B3}"/>
              </a:ext>
            </a:extLst>
          </p:cNvPr>
          <p:cNvSpPr txBox="1"/>
          <p:nvPr/>
        </p:nvSpPr>
        <p:spPr>
          <a:xfrm>
            <a:off x="0" y="307505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4-3.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디바이스 외형 프로토타입 제작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인식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추적 모듈 구현</a:t>
            </a:r>
          </a:p>
        </p:txBody>
      </p:sp>
    </p:spTree>
    <p:extLst>
      <p:ext uri="{BB962C8B-B14F-4D97-AF65-F5344CB8AC3E}">
        <p14:creationId xmlns:p14="http://schemas.microsoft.com/office/powerpoint/2010/main" val="330467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2BB9297-4807-44D4-8D29-E7135CAF17EC}"/>
              </a:ext>
            </a:extLst>
          </p:cNvPr>
          <p:cNvGrpSpPr/>
          <p:nvPr/>
        </p:nvGrpSpPr>
        <p:grpSpPr>
          <a:xfrm>
            <a:off x="7029670" y="448161"/>
            <a:ext cx="2196000" cy="262043"/>
            <a:chOff x="8177948" y="5123577"/>
            <a:chExt cx="1466592" cy="262043"/>
          </a:xfrm>
        </p:grpSpPr>
        <p:sp>
          <p:nvSpPr>
            <p:cNvPr id="58" name="모서리가 둥근 직사각형 30">
              <a:extLst>
                <a:ext uri="{FF2B5EF4-FFF2-40B4-BE49-F238E27FC236}">
                  <a16:creationId xmlns:a16="http://schemas.microsoft.com/office/drawing/2014/main" id="{6D8AA236-CD81-4881-AAF4-8351D297E1E5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결과</a:t>
              </a:r>
            </a:p>
          </p:txBody>
        </p:sp>
        <p:sp>
          <p:nvSpPr>
            <p:cNvPr id="59" name="모서리가 둥근 직사각형 31">
              <a:extLst>
                <a:ext uri="{FF2B5EF4-FFF2-40B4-BE49-F238E27FC236}">
                  <a16:creationId xmlns:a16="http://schemas.microsoft.com/office/drawing/2014/main" id="{BDD04CCA-6D6F-4AEC-9EF1-00C940C9DA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C984F-77C1-4C91-A8EC-AC47CE691225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8401CD-8628-4B95-8176-76EE8A2D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15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0218E-C1A0-4D9D-82AF-426509AF57B3}"/>
              </a:ext>
            </a:extLst>
          </p:cNvPr>
          <p:cNvSpPr txBox="1"/>
          <p:nvPr/>
        </p:nvSpPr>
        <p:spPr>
          <a:xfrm>
            <a:off x="0" y="307505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4-4.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앱에서의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라즈베리파이를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모니터링</a:t>
            </a:r>
          </a:p>
        </p:txBody>
      </p:sp>
    </p:spTree>
    <p:extLst>
      <p:ext uri="{BB962C8B-B14F-4D97-AF65-F5344CB8AC3E}">
        <p14:creationId xmlns:p14="http://schemas.microsoft.com/office/powerpoint/2010/main" val="35761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20CCAD5-05D2-4B07-87C5-6A82F3F22581}"/>
              </a:ext>
            </a:extLst>
          </p:cNvPr>
          <p:cNvGrpSpPr/>
          <p:nvPr/>
        </p:nvGrpSpPr>
        <p:grpSpPr>
          <a:xfrm>
            <a:off x="9234145" y="441440"/>
            <a:ext cx="2196000" cy="262043"/>
            <a:chOff x="8177948" y="5123577"/>
            <a:chExt cx="1466592" cy="262043"/>
          </a:xfrm>
        </p:grpSpPr>
        <p:sp>
          <p:nvSpPr>
            <p:cNvPr id="82" name="모서리가 둥근 직사각형 30">
              <a:extLst>
                <a:ext uri="{FF2B5EF4-FFF2-40B4-BE49-F238E27FC236}">
                  <a16:creationId xmlns:a16="http://schemas.microsoft.com/office/drawing/2014/main" id="{4894EA60-750B-4F6C-8D9F-ED65DDEE6F9E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Q &amp; A</a:t>
              </a:r>
              <a:endParaRPr lang="ko-KR" altLang="en-US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모서리가 둥근 직사각형 31">
              <a:extLst>
                <a:ext uri="{FF2B5EF4-FFF2-40B4-BE49-F238E27FC236}">
                  <a16:creationId xmlns:a16="http://schemas.microsoft.com/office/drawing/2014/main" id="{959FC735-ABDA-4D02-89DF-2F5730E0D738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596A6A-7707-418F-B36A-6F66BE85B9CC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Q &amp; A</a:t>
            </a:r>
            <a:endParaRPr lang="ko-KR" altLang="en-US" sz="32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C7622-D149-4F46-BD3E-5EF8484A3958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9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44A6D6-A02D-4793-9809-0C35F9FB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16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1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39539" y="448161"/>
            <a:ext cx="2196000" cy="262043"/>
            <a:chOff x="8177948" y="5123577"/>
            <a:chExt cx="1466592" cy="262043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D671D-B02E-4FCD-8BE2-E298B5626980}"/>
              </a:ext>
            </a:extLst>
          </p:cNvPr>
          <p:cNvSpPr txBox="1"/>
          <p:nvPr/>
        </p:nvSpPr>
        <p:spPr>
          <a:xfrm>
            <a:off x="439539" y="1760506"/>
            <a:ext cx="11016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영상처리 기반 무인 </a:t>
            </a:r>
            <a:r>
              <a:rPr lang="ko-KR" altLang="en-US" sz="3200" dirty="0" err="1"/>
              <a:t>반려견</a:t>
            </a:r>
            <a:r>
              <a:rPr lang="ko-KR" altLang="en-US" sz="3200" dirty="0"/>
              <a:t> 훈련 시스템</a:t>
            </a:r>
            <a:endParaRPr lang="en-US" altLang="ko-KR" sz="3200" dirty="0"/>
          </a:p>
          <a:p>
            <a:pPr algn="ctr"/>
            <a:endParaRPr lang="en-US" altLang="ko-KR" sz="1000" dirty="0">
              <a:solidFill>
                <a:srgbClr val="595959"/>
              </a:solidFill>
            </a:endParaRPr>
          </a:p>
          <a:p>
            <a:pPr algn="ctr"/>
            <a:r>
              <a:rPr lang="en-US" altLang="ko-KR" sz="4000" dirty="0"/>
              <a:t>&lt; </a:t>
            </a:r>
            <a:r>
              <a:rPr lang="ko-KR" altLang="en-US" sz="4000" dirty="0"/>
              <a:t>개가천선 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BCD8F-D597-4475-80B2-3F050A71E5F3}"/>
              </a:ext>
            </a:extLst>
          </p:cNvPr>
          <p:cNvSpPr txBox="1"/>
          <p:nvPr/>
        </p:nvSpPr>
        <p:spPr>
          <a:xfrm>
            <a:off x="1848043" y="3454675"/>
            <a:ext cx="8495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펫코노미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시장의 폭발적 성장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케어</a:t>
            </a:r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</a:t>
            </a:r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제품들에 대한 관심 및 소비 증가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반려견을 기르는데 있어 훈련은 필수적인 항목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관리에 대한 무인화 추구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196C9D-845C-45FF-B263-428E0537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39539" y="448161"/>
            <a:ext cx="2196000" cy="262043"/>
            <a:chOff x="8177948" y="5123577"/>
            <a:chExt cx="1466592" cy="262043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D671D-B02E-4FCD-8BE2-E298B5626980}"/>
              </a:ext>
            </a:extLst>
          </p:cNvPr>
          <p:cNvSpPr txBox="1"/>
          <p:nvPr/>
        </p:nvSpPr>
        <p:spPr>
          <a:xfrm>
            <a:off x="439539" y="1760506"/>
            <a:ext cx="11016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영상처리 기반 무인 </a:t>
            </a:r>
            <a:r>
              <a:rPr lang="ko-KR" altLang="en-US" sz="3200" dirty="0" err="1"/>
              <a:t>반려견</a:t>
            </a:r>
            <a:r>
              <a:rPr lang="ko-KR" altLang="en-US" sz="3200" dirty="0"/>
              <a:t> 훈련 시스템</a:t>
            </a:r>
            <a:endParaRPr lang="en-US" altLang="ko-KR" sz="3200" dirty="0"/>
          </a:p>
          <a:p>
            <a:pPr algn="ctr"/>
            <a:endParaRPr lang="en-US" altLang="ko-KR" sz="1000" dirty="0">
              <a:solidFill>
                <a:srgbClr val="595959"/>
              </a:solidFill>
            </a:endParaRPr>
          </a:p>
          <a:p>
            <a:pPr algn="ctr"/>
            <a:r>
              <a:rPr lang="en-US" altLang="ko-KR" sz="4000" dirty="0"/>
              <a:t>&lt; </a:t>
            </a:r>
            <a:r>
              <a:rPr lang="ko-KR" altLang="en-US" sz="4000" dirty="0"/>
              <a:t>개가천선 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81F59-365A-4E9B-88C2-99B706604140}"/>
              </a:ext>
            </a:extLst>
          </p:cNvPr>
          <p:cNvSpPr txBox="1"/>
          <p:nvPr/>
        </p:nvSpPr>
        <p:spPr>
          <a:xfrm>
            <a:off x="1848043" y="3454675"/>
            <a:ext cx="8495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펫코노미</a:t>
            </a:r>
            <a:r>
              <a:rPr lang="ko-KR" altLang="en-US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시장의 폭발적 성장</a:t>
            </a:r>
            <a:endParaRPr lang="en-US" altLang="ko-KR" sz="28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케어</a:t>
            </a:r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</a:t>
            </a:r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제품들에 대한 관심 및 소비 증가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반려견을 기르는데 있어 훈련은 필수적인 항목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관리에 대한 무인화 추구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7BF4B3-748E-4D1D-9F9F-059A03CF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03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39539" y="448161"/>
            <a:ext cx="2196000" cy="262043"/>
            <a:chOff x="8177948" y="5123577"/>
            <a:chExt cx="1466592" cy="262043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D671D-B02E-4FCD-8BE2-E298B5626980}"/>
              </a:ext>
            </a:extLst>
          </p:cNvPr>
          <p:cNvSpPr txBox="1"/>
          <p:nvPr/>
        </p:nvSpPr>
        <p:spPr>
          <a:xfrm>
            <a:off x="439539" y="1760506"/>
            <a:ext cx="11016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영상처리 기반 무인 </a:t>
            </a:r>
            <a:r>
              <a:rPr lang="ko-KR" altLang="en-US" sz="3200" dirty="0" err="1"/>
              <a:t>반려견</a:t>
            </a:r>
            <a:r>
              <a:rPr lang="ko-KR" altLang="en-US" sz="3200" dirty="0"/>
              <a:t> 훈련 시스템</a:t>
            </a:r>
            <a:endParaRPr lang="en-US" altLang="ko-KR" sz="3200" dirty="0"/>
          </a:p>
          <a:p>
            <a:pPr algn="ctr"/>
            <a:endParaRPr lang="en-US" altLang="ko-KR" sz="1000" dirty="0">
              <a:solidFill>
                <a:srgbClr val="595959"/>
              </a:solidFill>
            </a:endParaRPr>
          </a:p>
          <a:p>
            <a:pPr algn="ctr"/>
            <a:r>
              <a:rPr lang="en-US" altLang="ko-KR" sz="4000" dirty="0"/>
              <a:t>&lt; </a:t>
            </a:r>
            <a:r>
              <a:rPr lang="ko-KR" altLang="en-US" sz="4000" dirty="0"/>
              <a:t>개가천선 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B976A-03DF-43C7-BDC8-38D3F08A1F99}"/>
              </a:ext>
            </a:extLst>
          </p:cNvPr>
          <p:cNvSpPr txBox="1"/>
          <p:nvPr/>
        </p:nvSpPr>
        <p:spPr>
          <a:xfrm>
            <a:off x="1848043" y="3454675"/>
            <a:ext cx="8495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펫코노미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시장의 폭발적 성장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케어</a:t>
            </a:r>
            <a:r>
              <a:rPr lang="en-US" altLang="ko-KR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</a:t>
            </a:r>
            <a:r>
              <a:rPr lang="en-US" altLang="ko-KR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제품들에 대한 관심 및 소비 증가</a:t>
            </a:r>
            <a:endParaRPr lang="en-US" altLang="ko-KR" sz="28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반려견을 기르는데 있어 훈련은 필수적인 항목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관리에 대한 무인화 추구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A6B9B8-83C1-4A8C-8B51-F6EC57B9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66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39539" y="448161"/>
            <a:ext cx="2196000" cy="262043"/>
            <a:chOff x="8177948" y="5123577"/>
            <a:chExt cx="1466592" cy="262043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D671D-B02E-4FCD-8BE2-E298B5626980}"/>
              </a:ext>
            </a:extLst>
          </p:cNvPr>
          <p:cNvSpPr txBox="1"/>
          <p:nvPr/>
        </p:nvSpPr>
        <p:spPr>
          <a:xfrm>
            <a:off x="439539" y="1760506"/>
            <a:ext cx="11016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영상처리 기반 무인 </a:t>
            </a:r>
            <a:r>
              <a:rPr lang="ko-KR" altLang="en-US" sz="3200" dirty="0" err="1"/>
              <a:t>반려견</a:t>
            </a:r>
            <a:r>
              <a:rPr lang="ko-KR" altLang="en-US" sz="3200" dirty="0"/>
              <a:t> 훈련 시스템</a:t>
            </a:r>
            <a:endParaRPr lang="en-US" altLang="ko-KR" sz="3200" dirty="0"/>
          </a:p>
          <a:p>
            <a:pPr algn="ctr"/>
            <a:endParaRPr lang="en-US" altLang="ko-KR" sz="1000" dirty="0">
              <a:solidFill>
                <a:srgbClr val="595959"/>
              </a:solidFill>
            </a:endParaRPr>
          </a:p>
          <a:p>
            <a:pPr algn="ctr"/>
            <a:r>
              <a:rPr lang="en-US" altLang="ko-KR" sz="4000" dirty="0"/>
              <a:t>&lt; </a:t>
            </a:r>
            <a:r>
              <a:rPr lang="ko-KR" altLang="en-US" sz="4000" dirty="0"/>
              <a:t>개가천선 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48408-7D50-45BA-A01D-A8FB738672C1}"/>
              </a:ext>
            </a:extLst>
          </p:cNvPr>
          <p:cNvSpPr txBox="1"/>
          <p:nvPr/>
        </p:nvSpPr>
        <p:spPr>
          <a:xfrm>
            <a:off x="1848043" y="3454675"/>
            <a:ext cx="8495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펫코노미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시장의 폭발적 성장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케어</a:t>
            </a:r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</a:t>
            </a:r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제품들에 대한 관심 및 소비 증가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반려견을 기르는데 있어 훈련은 필수적인 항목</a:t>
            </a:r>
            <a:endParaRPr lang="en-US" altLang="ko-KR" sz="28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관리에 대한 무인화 추구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6A9965-2EE1-439F-8159-1C3703B8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9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39539" y="448161"/>
            <a:ext cx="2196000" cy="262043"/>
            <a:chOff x="8177948" y="5123577"/>
            <a:chExt cx="1466592" cy="262043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D671D-B02E-4FCD-8BE2-E298B5626980}"/>
              </a:ext>
            </a:extLst>
          </p:cNvPr>
          <p:cNvSpPr txBox="1"/>
          <p:nvPr/>
        </p:nvSpPr>
        <p:spPr>
          <a:xfrm>
            <a:off x="439539" y="1760506"/>
            <a:ext cx="11016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영상처리 기반 무인 </a:t>
            </a:r>
            <a:r>
              <a:rPr lang="ko-KR" altLang="en-US" sz="3200" dirty="0" err="1"/>
              <a:t>반려견</a:t>
            </a:r>
            <a:r>
              <a:rPr lang="ko-KR" altLang="en-US" sz="3200" dirty="0"/>
              <a:t> 훈련 시스템</a:t>
            </a:r>
            <a:endParaRPr lang="en-US" altLang="ko-KR" sz="3200" dirty="0"/>
          </a:p>
          <a:p>
            <a:pPr algn="ctr"/>
            <a:endParaRPr lang="en-US" altLang="ko-KR" sz="1000" dirty="0">
              <a:solidFill>
                <a:srgbClr val="595959"/>
              </a:solidFill>
            </a:endParaRPr>
          </a:p>
          <a:p>
            <a:pPr algn="ctr"/>
            <a:r>
              <a:rPr lang="en-US" altLang="ko-KR" sz="4000" dirty="0"/>
              <a:t>&lt; </a:t>
            </a:r>
            <a:r>
              <a:rPr lang="ko-KR" altLang="en-US" sz="4000" dirty="0"/>
              <a:t>개가천선 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38274-D2B2-4DE3-98C8-9FC676D45468}"/>
              </a:ext>
            </a:extLst>
          </p:cNvPr>
          <p:cNvSpPr txBox="1"/>
          <p:nvPr/>
        </p:nvSpPr>
        <p:spPr>
          <a:xfrm>
            <a:off x="1848043" y="3454675"/>
            <a:ext cx="8495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이유 </a:t>
            </a: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펫코노미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시장의 폭발적 성장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케어</a:t>
            </a:r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 </a:t>
            </a:r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제품들에 대한 관심 및 소비 증가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반려견을 기르는데 있어 훈련은 필수적인 항목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8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8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관리에 대한 무인화 추구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D333A9-52F7-4974-A1C6-89067146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7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C04B3B-3A8B-4CFC-B658-CF9E983DD9A7}"/>
              </a:ext>
            </a:extLst>
          </p:cNvPr>
          <p:cNvGrpSpPr/>
          <p:nvPr/>
        </p:nvGrpSpPr>
        <p:grpSpPr>
          <a:xfrm>
            <a:off x="2635539" y="444157"/>
            <a:ext cx="2196000" cy="262043"/>
            <a:chOff x="8177948" y="5123577"/>
            <a:chExt cx="1466592" cy="262043"/>
          </a:xfrm>
        </p:grpSpPr>
        <p:sp>
          <p:nvSpPr>
            <p:cNvPr id="43" name="모서리가 둥근 직사각형 30">
              <a:extLst>
                <a:ext uri="{FF2B5EF4-FFF2-40B4-BE49-F238E27FC236}">
                  <a16:creationId xmlns:a16="http://schemas.microsoft.com/office/drawing/2014/main" id="{88B2C609-5E4A-4BDA-867A-27D90F09513F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최종 목표</a:t>
              </a:r>
            </a:p>
          </p:txBody>
        </p:sp>
        <p:sp>
          <p:nvSpPr>
            <p:cNvPr id="44" name="모서리가 둥근 직사각형 31">
              <a:extLst>
                <a:ext uri="{FF2B5EF4-FFF2-40B4-BE49-F238E27FC236}">
                  <a16:creationId xmlns:a16="http://schemas.microsoft.com/office/drawing/2014/main" id="{780100E8-4A4E-4C7B-A7E1-F844FFB3104C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2BD126-7321-4990-9CCD-8C6229C9B78F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목표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194DF0-9525-460A-8CA9-AA5A77936D5E}"/>
              </a:ext>
            </a:extLst>
          </p:cNvPr>
          <p:cNvSpPr txBox="1"/>
          <p:nvPr/>
        </p:nvSpPr>
        <p:spPr>
          <a:xfrm>
            <a:off x="1014249" y="1683954"/>
            <a:ext cx="975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반려견들을 무인으로 훈련시키고 관리할 수 있는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37161-1FBB-466B-A223-0CC8E81B6E52}"/>
              </a:ext>
            </a:extLst>
          </p:cNvPr>
          <p:cNvSpPr txBox="1"/>
          <p:nvPr/>
        </p:nvSpPr>
        <p:spPr>
          <a:xfrm>
            <a:off x="1014249" y="2400563"/>
            <a:ext cx="1003876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342900" indent="-342900" fontAlgn="base">
              <a:buFontTx/>
              <a:buChar char="-"/>
            </a:pPr>
            <a:endParaRPr lang="ko-KR" altLang="en-US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훈련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fontAlgn="base">
              <a:buAutoNum type="arabicPeriod"/>
            </a:pPr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배변 훈련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라즈베리파이와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센서들을 이용한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지능발달 버튼 놀이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디바이스 및 앱을 이용한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4-1)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활동 내용 파악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영상통화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 간의 음성 및 영상 소통 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4-3)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자동 식사 제공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식사 시간대에 맞춰 자동으로 식사가 제공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4-4)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디바이스 설정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식사 시간대 설정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설정 등의 디바이스 관련 모든 설정을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앱을 통해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433534-E7AA-4404-9542-90A4E604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0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439539" y="448162"/>
            <a:ext cx="11016000" cy="2620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C04B3B-3A8B-4CFC-B658-CF9E983DD9A7}"/>
              </a:ext>
            </a:extLst>
          </p:cNvPr>
          <p:cNvGrpSpPr/>
          <p:nvPr/>
        </p:nvGrpSpPr>
        <p:grpSpPr>
          <a:xfrm>
            <a:off x="2635539" y="444157"/>
            <a:ext cx="2196000" cy="262043"/>
            <a:chOff x="8177948" y="5123577"/>
            <a:chExt cx="1466592" cy="262043"/>
          </a:xfrm>
        </p:grpSpPr>
        <p:sp>
          <p:nvSpPr>
            <p:cNvPr id="43" name="모서리가 둥근 직사각형 30">
              <a:extLst>
                <a:ext uri="{FF2B5EF4-FFF2-40B4-BE49-F238E27FC236}">
                  <a16:creationId xmlns:a16="http://schemas.microsoft.com/office/drawing/2014/main" id="{88B2C609-5E4A-4BDA-867A-27D90F09513F}"/>
                </a:ext>
              </a:extLst>
            </p:cNvPr>
            <p:cNvSpPr/>
            <p:nvPr/>
          </p:nvSpPr>
          <p:spPr>
            <a:xfrm>
              <a:off x="8177948" y="5123577"/>
              <a:ext cx="1466592" cy="26204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2CBD0"/>
                </a:gs>
                <a:gs pos="100000">
                  <a:srgbClr val="02EAEF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2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최종 목표</a:t>
              </a:r>
            </a:p>
          </p:txBody>
        </p:sp>
        <p:sp>
          <p:nvSpPr>
            <p:cNvPr id="44" name="모서리가 둥근 직사각형 31">
              <a:extLst>
                <a:ext uri="{FF2B5EF4-FFF2-40B4-BE49-F238E27FC236}">
                  <a16:creationId xmlns:a16="http://schemas.microsoft.com/office/drawing/2014/main" id="{780100E8-4A4E-4C7B-A7E1-F844FFB3104C}"/>
                </a:ext>
              </a:extLst>
            </p:cNvPr>
            <p:cNvSpPr/>
            <p:nvPr/>
          </p:nvSpPr>
          <p:spPr>
            <a:xfrm>
              <a:off x="8283422" y="5200598"/>
              <a:ext cx="108000" cy="10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2BD126-7321-4990-9CCD-8C6229C9B78F}"/>
              </a:ext>
            </a:extLst>
          </p:cNvPr>
          <p:cNvSpPr/>
          <p:nvPr/>
        </p:nvSpPr>
        <p:spPr>
          <a:xfrm>
            <a:off x="439539" y="787224"/>
            <a:ext cx="436911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최종 목표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194DF0-9525-460A-8CA9-AA5A77936D5E}"/>
              </a:ext>
            </a:extLst>
          </p:cNvPr>
          <p:cNvSpPr txBox="1"/>
          <p:nvPr/>
        </p:nvSpPr>
        <p:spPr>
          <a:xfrm>
            <a:off x="1014249" y="1683954"/>
            <a:ext cx="975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반려견들을 무인으로 훈련시키고 관리할 수 있는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37161-1FBB-466B-A223-0CC8E81B6E52}"/>
              </a:ext>
            </a:extLst>
          </p:cNvPr>
          <p:cNvSpPr txBox="1"/>
          <p:nvPr/>
        </p:nvSpPr>
        <p:spPr>
          <a:xfrm>
            <a:off x="1014249" y="2400563"/>
            <a:ext cx="1003876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342900" indent="-342900" fontAlgn="base">
              <a:buFontTx/>
              <a:buChar char="-"/>
            </a:pPr>
            <a:endParaRPr lang="ko-KR" altLang="en-US" sz="1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훈련 기능</a:t>
            </a:r>
            <a:endParaRPr lang="en-US" altLang="ko-KR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fontAlgn="base">
              <a:buAutoNum type="arabicPeriod"/>
            </a:pPr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기반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배변 훈련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라즈베리파이와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센서들을 이용한 무인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지능발달 버튼 놀이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디바이스 및 앱을 이용한 </a:t>
            </a:r>
            <a:r>
              <a:rPr lang="ko-KR" altLang="en-US" sz="20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 기능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4-1)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활동 내용 파악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영상통화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 간의 음성 및 영상 소통 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4-3)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자동 식사 제공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반려견의 식사 시간대에 맞춰 자동으로 식사가 제공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4-4)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디바이스 설정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식사 시간대 설정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설정 등의 디바이스 관련 모든 설정을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sz="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앱을 통해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433534-E7AA-4404-9542-90A4E604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3781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1762</Words>
  <Application>Microsoft Office PowerPoint</Application>
  <PresentationFormat>와이드스크린</PresentationFormat>
  <Paragraphs>417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황인건</cp:lastModifiedBy>
  <cp:revision>68</cp:revision>
  <dcterms:created xsi:type="dcterms:W3CDTF">2019-04-12T07:31:54Z</dcterms:created>
  <dcterms:modified xsi:type="dcterms:W3CDTF">2019-06-17T01:44:03Z</dcterms:modified>
</cp:coreProperties>
</file>